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Lst>
  <p:notesMasterIdLst>
    <p:notesMasterId r:id="rId18"/>
  </p:notesMasterIdLst>
  <p:sldSz cx="14630400" cy="8229600"/>
  <p:notesSz cx="8229600" cy="14630400"/>
  <p:embeddedFontLst>
    <p:embeddedFont>
      <p:font typeface="Petrona"/>
      <p:regular r:id="rId23"/>
    </p:embeddedFont>
    <p:embeddedFont>
      <p:font typeface="Petrona"/>
      <p:regular r:id="rId24"/>
    </p:embeddedFont>
    <p:embeddedFont>
      <p:font typeface="Petrona"/>
      <p:regular r:id="rId25"/>
    </p:embeddedFont>
    <p:embeddedFont>
      <p:font typeface="Petrona"/>
      <p:regular r:id="rId26"/>
    </p:embeddedFont>
    <p:embeddedFont>
      <p:font typeface="Inter"/>
      <p:regular r:id="rId27"/>
    </p:embeddedFont>
    <p:embeddedFont>
      <p:font typeface="Inter"/>
      <p:regular r:id="rId28"/>
    </p:embeddedFont>
    <p:embeddedFont>
      <p:font typeface="Inter"/>
      <p:regular r:id="rId29"/>
    </p:embeddedFont>
    <p:embeddedFont>
      <p:font typeface="Inter"/>
      <p:regular r:id="rId30"/>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notesMaster" Target="notesMasters/notesMaster1.xml"/><Relationship Id="rId19" Type="http://schemas.openxmlformats.org/officeDocument/2006/relationships/presProps" Target="presProps.xml"/><Relationship Id="rId20" Type="http://schemas.openxmlformats.org/officeDocument/2006/relationships/viewProps" Target="viewProps.xml"/><Relationship Id="rId21" Type="http://schemas.openxmlformats.org/officeDocument/2006/relationships/theme" Target="theme/theme1.xml"/><Relationship Id="rId22" Type="http://schemas.openxmlformats.org/officeDocument/2006/relationships/tableStyles" Target="tableStyles.xml"/><Relationship Id="rId23" Type="http://schemas.openxmlformats.org/officeDocument/2006/relationships/font" Target="fonts/font1.fntdata"/><Relationship Id="rId24" Type="http://schemas.openxmlformats.org/officeDocument/2006/relationships/font" Target="fonts/font2.fntdata"/><Relationship Id="rId25" Type="http://schemas.openxmlformats.org/officeDocument/2006/relationships/font" Target="fonts/font3.fntdata"/><Relationship Id="rId26" Type="http://schemas.openxmlformats.org/officeDocument/2006/relationships/font" Target="fonts/font4.fntdata"/><Relationship Id="rId27" Type="http://schemas.openxmlformats.org/officeDocument/2006/relationships/font" Target="fonts/font5.fntdata"/><Relationship Id="rId28" Type="http://schemas.openxmlformats.org/officeDocument/2006/relationships/font" Target="fonts/font6.fntdata"/><Relationship Id="rId29" Type="http://schemas.openxmlformats.org/officeDocument/2006/relationships/font" Target="fonts/font7.fntdata"/><Relationship Id="rId30"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15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lide 16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slideLayout" Target="../slideLayouts/slideLayout2.xml"/><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image-12-1.png"/><Relationship Id="rId2" Type="http://schemas.openxmlformats.org/officeDocument/2006/relationships/image" Target="../media/image-12-2.png"/><Relationship Id="rId3" Type="http://schemas.openxmlformats.org/officeDocument/2006/relationships/image" Target="../media/image-12-3.png"/><Relationship Id="rId4" Type="http://schemas.openxmlformats.org/officeDocument/2006/relationships/image" Target="../media/image-12-4.png"/><Relationship Id="rId5" Type="http://schemas.openxmlformats.org/officeDocument/2006/relationships/image" Target="../media/image-12-5.png"/><Relationship Id="rId6" Type="http://schemas.openxmlformats.org/officeDocument/2006/relationships/image" Target="../media/image-12-6.png"/><Relationship Id="rId7" Type="http://schemas.openxmlformats.org/officeDocument/2006/relationships/image" Target="../media/image-12-7.png"/><Relationship Id="rId8" Type="http://schemas.openxmlformats.org/officeDocument/2006/relationships/image" Target="../media/image-12-8.png"/><Relationship Id="rId9" Type="http://schemas.openxmlformats.org/officeDocument/2006/relationships/image" Target="../media/image-12-9.png"/><Relationship Id="rId10" Type="http://schemas.openxmlformats.org/officeDocument/2006/relationships/slideLayout" Target="../slideLayouts/slideLayout13.xml"/><Relationship Id="rId11"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image-13-1.png"/><Relationship Id="rId2" Type="http://schemas.openxmlformats.org/officeDocument/2006/relationships/slideLayout" Target="../slideLayouts/slideLayout14.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image-14-1.png"/><Relationship Id="rId2" Type="http://schemas.openxmlformats.org/officeDocument/2006/relationships/image" Target="../media/image-14-2.png"/><Relationship Id="rId3" Type="http://schemas.openxmlformats.org/officeDocument/2006/relationships/image" Target="../media/image-14-3.png"/><Relationship Id="rId4" Type="http://schemas.openxmlformats.org/officeDocument/2006/relationships/image" Target="../media/image-14-4.png"/><Relationship Id="rId5" Type="http://schemas.openxmlformats.org/officeDocument/2006/relationships/slideLayout" Target="../slideLayouts/slideLayout15.xml"/><Relationship Id="rId6"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image-16-1.png"/><Relationship Id="rId2" Type="http://schemas.openxmlformats.org/officeDocument/2006/relationships/slideLayout" Target="../slideLayouts/slideLayout17.xml"/><Relationship Id="rId3"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image" Target="../media/image-4-5.png"/><Relationship Id="rId6" Type="http://schemas.openxmlformats.org/officeDocument/2006/relationships/slideLayout" Target="../slideLayouts/slideLayout5.xml"/><Relationship Id="rId7"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7.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4" Type="http://schemas.openxmlformats.org/officeDocument/2006/relationships/image" Target="../media/image-8-4.png"/><Relationship Id="rId5" Type="http://schemas.openxmlformats.org/officeDocument/2006/relationships/slideLayout" Target="../slideLayouts/slideLayout9.xml"/><Relationship Id="rId6"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slideLayout" Target="../slideLayouts/slideLayout10.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689848"/>
            <a:ext cx="7556421" cy="2104906"/>
          </a:xfrm>
          <a:prstGeom prst="rect">
            <a:avLst/>
          </a:prstGeom>
          <a:noFill/>
          <a:ln/>
        </p:spPr>
        <p:txBody>
          <a:bodyPr wrap="square" lIns="0" tIns="0" rIns="0" bIns="0" rtlCol="0" anchor="t"/>
          <a:lstStyle/>
          <a:p>
            <a:pPr algn="l" indent="0" marL="0">
              <a:lnSpc>
                <a:spcPts val="5500"/>
              </a:lnSpc>
              <a:buNone/>
            </a:pPr>
            <a:r>
              <a:rPr lang="en-US" sz="4400" b="1" dirty="0">
                <a:solidFill>
                  <a:srgbClr val="F95F88"/>
                </a:solidFill>
                <a:latin typeface="Petrona Bold" pitchFamily="34" charset="0"/>
                <a:ea typeface="Petrona Bold" pitchFamily="34" charset="-122"/>
                <a:cs typeface="Petrona Bold" pitchFamily="34" charset="-120"/>
              </a:rPr>
              <a:t>Instagram User Analysis: Driving Engagement, Retention &amp; Acquisition</a:t>
            </a:r>
            <a:endParaRPr lang="en-US" sz="4400" dirty="0"/>
          </a:p>
        </p:txBody>
      </p:sp>
      <p:sp>
        <p:nvSpPr>
          <p:cNvPr id="4" name="Text 1"/>
          <p:cNvSpPr/>
          <p:nvPr/>
        </p:nvSpPr>
        <p:spPr>
          <a:xfrm>
            <a:off x="6280190" y="3100864"/>
            <a:ext cx="7556421" cy="326708"/>
          </a:xfrm>
          <a:prstGeom prst="rect">
            <a:avLst/>
          </a:prstGeom>
          <a:noFill/>
          <a:ln/>
        </p:spPr>
        <p:txBody>
          <a:bodyPr wrap="none" lIns="0" tIns="0" rIns="0" bIns="0" rtlCol="0" anchor="t"/>
          <a:lstStyle/>
          <a:p>
            <a:pPr algn="l" indent="0" marL="0">
              <a:lnSpc>
                <a:spcPts val="2550"/>
              </a:lnSpc>
              <a:buNone/>
            </a:pPr>
            <a:r>
              <a:rPr lang="en-US" sz="1600" dirty="0">
                <a:solidFill>
                  <a:srgbClr val="272525"/>
                </a:solidFill>
                <a:latin typeface="Inter" pitchFamily="34" charset="0"/>
                <a:ea typeface="Inter" pitchFamily="34" charset="-122"/>
                <a:cs typeface="Inter" pitchFamily="34" charset="-120"/>
              </a:rPr>
              <a:t>Data-Driven Insights &amp; Recommendations for the Meta Marketing Team</a:t>
            </a:r>
            <a:endParaRPr lang="en-US" sz="1600" dirty="0"/>
          </a:p>
        </p:txBody>
      </p:sp>
      <p:sp>
        <p:nvSpPr>
          <p:cNvPr id="5" name="Text 2"/>
          <p:cNvSpPr/>
          <p:nvPr/>
        </p:nvSpPr>
        <p:spPr>
          <a:xfrm>
            <a:off x="6280190" y="3733681"/>
            <a:ext cx="6498550" cy="350877"/>
          </a:xfrm>
          <a:prstGeom prst="rect">
            <a:avLst/>
          </a:prstGeom>
          <a:noFill/>
          <a:ln/>
        </p:spPr>
        <p:txBody>
          <a:bodyPr wrap="none" lIns="0" tIns="0" rIns="0" bIns="0" rtlCol="0" anchor="t"/>
          <a:lstStyle/>
          <a:p>
            <a:pPr algn="l" indent="0" marL="0">
              <a:lnSpc>
                <a:spcPts val="2750"/>
              </a:lnSpc>
              <a:buNone/>
            </a:pPr>
            <a:r>
              <a:rPr lang="en-US" sz="2200" b="1" dirty="0">
                <a:solidFill>
                  <a:srgbClr val="F95F88"/>
                </a:solidFill>
                <a:latin typeface="Petrona Bold" pitchFamily="34" charset="0"/>
                <a:ea typeface="Petrona Bold" pitchFamily="34" charset="-122"/>
                <a:cs typeface="Petrona Bold" pitchFamily="34" charset="-120"/>
              </a:rPr>
              <a:t>Comprehensive Analysis of User Behavior Patterns</a:t>
            </a:r>
            <a:endParaRPr lang="en-US" sz="2200" dirty="0"/>
          </a:p>
        </p:txBody>
      </p:sp>
      <p:sp>
        <p:nvSpPr>
          <p:cNvPr id="6" name="Text 3"/>
          <p:cNvSpPr/>
          <p:nvPr/>
        </p:nvSpPr>
        <p:spPr>
          <a:xfrm>
            <a:off x="6280190" y="4390668"/>
            <a:ext cx="7556421" cy="653415"/>
          </a:xfrm>
          <a:prstGeom prst="rect">
            <a:avLst/>
          </a:prstGeom>
          <a:noFill/>
          <a:ln/>
        </p:spPr>
        <p:txBody>
          <a:bodyPr wrap="square" lIns="0" tIns="0" rIns="0" bIns="0" rtlCol="0" anchor="t"/>
          <a:lstStyle/>
          <a:p>
            <a:pPr algn="l" indent="0" marL="0">
              <a:lnSpc>
                <a:spcPts val="2550"/>
              </a:lnSpc>
              <a:buNone/>
            </a:pPr>
            <a:r>
              <a:rPr lang="en-US" sz="1600" dirty="0">
                <a:solidFill>
                  <a:srgbClr val="272525"/>
                </a:solidFill>
                <a:latin typeface="Inter" pitchFamily="34" charset="0"/>
                <a:ea typeface="Inter" pitchFamily="34" charset="-122"/>
                <a:cs typeface="Inter" pitchFamily="34" charset="-120"/>
              </a:rPr>
              <a:t>Leveraging advanced analytics to understand engagement metrics, user retention strategies, and growth opportunities across the Instagram platform</a:t>
            </a:r>
            <a:endParaRPr lang="en-US" sz="1600" dirty="0"/>
          </a:p>
        </p:txBody>
      </p:sp>
      <p:sp>
        <p:nvSpPr>
          <p:cNvPr id="7" name="Text 4"/>
          <p:cNvSpPr/>
          <p:nvPr/>
        </p:nvSpPr>
        <p:spPr>
          <a:xfrm>
            <a:off x="6280190" y="5273635"/>
            <a:ext cx="7556421" cy="326708"/>
          </a:xfrm>
          <a:prstGeom prst="rect">
            <a:avLst/>
          </a:prstGeom>
          <a:noFill/>
          <a:ln/>
        </p:spPr>
        <p:txBody>
          <a:bodyPr wrap="none" lIns="0" tIns="0" rIns="0" bIns="0" rtlCol="0" anchor="t"/>
          <a:lstStyle/>
          <a:p>
            <a:pPr algn="l" marL="342900" indent="-342900">
              <a:lnSpc>
                <a:spcPts val="2550"/>
              </a:lnSpc>
              <a:buSzPct val="100000"/>
              <a:buChar char="•"/>
            </a:pPr>
            <a:r>
              <a:rPr lang="en-US" sz="1600" dirty="0">
                <a:solidFill>
                  <a:srgbClr val="272525"/>
                </a:solidFill>
                <a:latin typeface="Inter" pitchFamily="34" charset="0"/>
                <a:ea typeface="Inter" pitchFamily="34" charset="-122"/>
                <a:cs typeface="Inter" pitchFamily="34" charset="-120"/>
              </a:rPr>
              <a:t>Behavioral insights from 10,000+ Instagram users</a:t>
            </a:r>
            <a:endParaRPr lang="en-US" sz="1600" dirty="0"/>
          </a:p>
        </p:txBody>
      </p:sp>
      <p:sp>
        <p:nvSpPr>
          <p:cNvPr id="8" name="Text 5"/>
          <p:cNvSpPr/>
          <p:nvPr/>
        </p:nvSpPr>
        <p:spPr>
          <a:xfrm>
            <a:off x="6280190" y="5671780"/>
            <a:ext cx="7556421" cy="326708"/>
          </a:xfrm>
          <a:prstGeom prst="rect">
            <a:avLst/>
          </a:prstGeom>
          <a:noFill/>
          <a:ln/>
        </p:spPr>
        <p:txBody>
          <a:bodyPr wrap="none" lIns="0" tIns="0" rIns="0" bIns="0" rtlCol="0" anchor="t"/>
          <a:lstStyle/>
          <a:p>
            <a:pPr algn="l" marL="342900" indent="-342900">
              <a:lnSpc>
                <a:spcPts val="2550"/>
              </a:lnSpc>
              <a:buSzPct val="100000"/>
              <a:buChar char="•"/>
            </a:pPr>
            <a:r>
              <a:rPr lang="en-US" sz="1600" dirty="0">
                <a:solidFill>
                  <a:srgbClr val="272525"/>
                </a:solidFill>
                <a:latin typeface="Inter" pitchFamily="34" charset="0"/>
                <a:ea typeface="Inter" pitchFamily="34" charset="-122"/>
                <a:cs typeface="Inter" pitchFamily="34" charset="-120"/>
              </a:rPr>
              <a:t>Strategic recommendations based on engagement patterns</a:t>
            </a:r>
            <a:endParaRPr lang="en-US" sz="1600" dirty="0"/>
          </a:p>
        </p:txBody>
      </p:sp>
      <p:sp>
        <p:nvSpPr>
          <p:cNvPr id="9" name="Text 6"/>
          <p:cNvSpPr/>
          <p:nvPr/>
        </p:nvSpPr>
        <p:spPr>
          <a:xfrm>
            <a:off x="6280190" y="6069925"/>
            <a:ext cx="7556421" cy="326708"/>
          </a:xfrm>
          <a:prstGeom prst="rect">
            <a:avLst/>
          </a:prstGeom>
          <a:noFill/>
          <a:ln/>
        </p:spPr>
        <p:txBody>
          <a:bodyPr wrap="none" lIns="0" tIns="0" rIns="0" bIns="0" rtlCol="0" anchor="t"/>
          <a:lstStyle/>
          <a:p>
            <a:pPr algn="l" marL="342900" indent="-342900">
              <a:lnSpc>
                <a:spcPts val="2550"/>
              </a:lnSpc>
              <a:buSzPct val="100000"/>
              <a:buChar char="•"/>
            </a:pPr>
            <a:r>
              <a:rPr lang="en-US" sz="1600" dirty="0">
                <a:solidFill>
                  <a:srgbClr val="272525"/>
                </a:solidFill>
                <a:latin typeface="Inter" pitchFamily="34" charset="0"/>
                <a:ea typeface="Inter" pitchFamily="34" charset="-122"/>
                <a:cs typeface="Inter" pitchFamily="34" charset="-120"/>
              </a:rPr>
              <a:t>Implementation roadmap for Meta's marketing initiatives</a:t>
            </a:r>
            <a:endParaRPr lang="en-US" sz="1600" dirty="0"/>
          </a:p>
        </p:txBody>
      </p:sp>
      <p:sp>
        <p:nvSpPr>
          <p:cNvPr id="10" name="Shape 7"/>
          <p:cNvSpPr/>
          <p:nvPr/>
        </p:nvSpPr>
        <p:spPr>
          <a:xfrm>
            <a:off x="6280190" y="6641425"/>
            <a:ext cx="326588" cy="326588"/>
          </a:xfrm>
          <a:prstGeom prst="roundRect">
            <a:avLst>
              <a:gd name="adj" fmla="val 27995779"/>
            </a:avLst>
          </a:prstGeom>
          <a:noFill/>
          <a:ln w="7620">
            <a:solidFill>
              <a:srgbClr val="FFFFFF"/>
            </a:solidFill>
            <a:prstDash val="solid"/>
          </a:ln>
        </p:spPr>
      </p:sp>
      <p:pic>
        <p:nvPicPr>
          <p:cNvPr id="11" name="Image 1" descr="preencoded.png">    </p:cNvPr>
          <p:cNvPicPr>
            <a:picLocks noChangeAspect="1"/>
          </p:cNvPicPr>
          <p:nvPr/>
        </p:nvPicPr>
        <p:blipFill>
          <a:blip r:embed="rId2"/>
          <a:stretch>
            <a:fillRect/>
          </a:stretch>
        </p:blipFill>
        <p:spPr>
          <a:xfrm>
            <a:off x="6287810" y="6649045"/>
            <a:ext cx="311348" cy="311348"/>
          </a:xfrm>
          <a:prstGeom prst="rect">
            <a:avLst/>
          </a:prstGeom>
        </p:spPr>
      </p:pic>
      <p:sp>
        <p:nvSpPr>
          <p:cNvPr id="12" name="Text 8"/>
          <p:cNvSpPr/>
          <p:nvPr/>
        </p:nvSpPr>
        <p:spPr>
          <a:xfrm>
            <a:off x="6708815" y="6626185"/>
            <a:ext cx="2600206" cy="357188"/>
          </a:xfrm>
          <a:prstGeom prst="rect">
            <a:avLst/>
          </a:prstGeom>
          <a:noFill/>
          <a:ln/>
        </p:spPr>
        <p:txBody>
          <a:bodyPr wrap="none" lIns="0" tIns="0" rIns="0" bIns="0" rtlCol="0" anchor="t"/>
          <a:lstStyle/>
          <a:p>
            <a:pPr algn="l" indent="0" marL="0">
              <a:lnSpc>
                <a:spcPts val="2800"/>
              </a:lnSpc>
              <a:buNone/>
            </a:pPr>
            <a:r>
              <a:rPr lang="en-US" sz="2000" b="1" dirty="0">
                <a:solidFill>
                  <a:srgbClr val="272525"/>
                </a:solidFill>
                <a:latin typeface="Inter Bold" pitchFamily="34" charset="0"/>
                <a:ea typeface="Inter Bold" pitchFamily="34" charset="-122"/>
                <a:cs typeface="Inter Bold" pitchFamily="34" charset="-120"/>
              </a:rPr>
              <a:t>by Rohan Chaudhary</a:t>
            </a:r>
            <a:endParaRPr lang="en-US" sz="2000" dirty="0"/>
          </a:p>
        </p:txBody>
      </p:sp>
      <p:sp>
        <p:nvSpPr>
          <p:cNvPr id="13" name="Text 9"/>
          <p:cNvSpPr/>
          <p:nvPr/>
        </p:nvSpPr>
        <p:spPr>
          <a:xfrm>
            <a:off x="6280190" y="7212925"/>
            <a:ext cx="7556421" cy="326708"/>
          </a:xfrm>
          <a:prstGeom prst="rect">
            <a:avLst/>
          </a:prstGeom>
          <a:noFill/>
          <a:ln/>
        </p:spPr>
        <p:txBody>
          <a:bodyPr wrap="none" lIns="0" tIns="0" rIns="0" bIns="0" rtlCol="0" anchor="t"/>
          <a:lstStyle/>
          <a:p>
            <a:pPr algn="l" indent="0" marL="0">
              <a:lnSpc>
                <a:spcPts val="2550"/>
              </a:lnSpc>
              <a:buNone/>
            </a:pPr>
            <a:r>
              <a:rPr lang="en-US" sz="1600" dirty="0">
                <a:solidFill>
                  <a:srgbClr val="272525"/>
                </a:solidFill>
                <a:latin typeface="Inter" pitchFamily="34" charset="0"/>
                <a:ea typeface="Inter" pitchFamily="34" charset="-122"/>
                <a:cs typeface="Inter" pitchFamily="34" charset="-120"/>
              </a:rPr>
              <a:t>DATE: 30th Jun 2025</a:t>
            </a:r>
            <a:endParaRPr lang="en-US" sz="16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80098" y="612934"/>
            <a:ext cx="7773233" cy="727829"/>
          </a:xfrm>
          <a:prstGeom prst="rect">
            <a:avLst/>
          </a:prstGeom>
          <a:noFill/>
          <a:ln/>
        </p:spPr>
        <p:txBody>
          <a:bodyPr wrap="none" lIns="0" tIns="0" rIns="0" bIns="0" rtlCol="0" anchor="t"/>
          <a:lstStyle/>
          <a:p>
            <a:pPr algn="l" indent="0" marL="0">
              <a:lnSpc>
                <a:spcPts val="5700"/>
              </a:lnSpc>
              <a:buNone/>
            </a:pPr>
            <a:r>
              <a:rPr lang="en-US" sz="4550" b="1" dirty="0">
                <a:solidFill>
                  <a:srgbClr val="F95F88"/>
                </a:solidFill>
                <a:latin typeface="Petrona Bold" pitchFamily="34" charset="0"/>
                <a:ea typeface="Petrona Bold" pitchFamily="34" charset="-122"/>
                <a:cs typeface="Petrona Bold" pitchFamily="34" charset="-120"/>
              </a:rPr>
              <a:t>Network Reciprocity Insights</a:t>
            </a:r>
            <a:endParaRPr lang="en-US" sz="4550" dirty="0"/>
          </a:p>
        </p:txBody>
      </p:sp>
      <p:sp>
        <p:nvSpPr>
          <p:cNvPr id="3" name="Text 1"/>
          <p:cNvSpPr/>
          <p:nvPr/>
        </p:nvSpPr>
        <p:spPr>
          <a:xfrm>
            <a:off x="780098" y="1764268"/>
            <a:ext cx="13070205" cy="677704"/>
          </a:xfrm>
          <a:prstGeom prst="rect">
            <a:avLst/>
          </a:prstGeom>
          <a:noFill/>
          <a:ln/>
        </p:spPr>
        <p:txBody>
          <a:bodyPr wrap="square" lIns="0" tIns="0" rIns="0" bIns="0" rtlCol="0" anchor="t"/>
          <a:lstStyle/>
          <a:p>
            <a:pPr algn="l" indent="0" marL="0">
              <a:lnSpc>
                <a:spcPts val="2650"/>
              </a:lnSpc>
              <a:buNone/>
            </a:pPr>
            <a:r>
              <a:rPr lang="en-US" sz="1650" dirty="0">
                <a:solidFill>
                  <a:srgbClr val="272525"/>
                </a:solidFill>
                <a:latin typeface="Inter" pitchFamily="34" charset="0"/>
                <a:ea typeface="Inter" pitchFamily="34" charset="-122"/>
                <a:cs typeface="Inter" pitchFamily="34" charset="-120"/>
              </a:rPr>
              <a:t>Our investigation into following patterns revealed significant data limitations that impacted our ability to draw meaningful conclusions.</a:t>
            </a:r>
            <a:endParaRPr lang="en-US" sz="1650" dirty="0"/>
          </a:p>
        </p:txBody>
      </p:sp>
      <p:sp>
        <p:nvSpPr>
          <p:cNvPr id="4" name="Text 2"/>
          <p:cNvSpPr/>
          <p:nvPr/>
        </p:nvSpPr>
        <p:spPr>
          <a:xfrm>
            <a:off x="780098" y="2680097"/>
            <a:ext cx="13070205" cy="1016556"/>
          </a:xfrm>
          <a:prstGeom prst="rect">
            <a:avLst/>
          </a:prstGeom>
          <a:noFill/>
          <a:ln/>
        </p:spPr>
        <p:txBody>
          <a:bodyPr wrap="square" lIns="0" tIns="0" rIns="0" bIns="0" rtlCol="0" anchor="t"/>
          <a:lstStyle/>
          <a:p>
            <a:pPr algn="l" marL="342900" indent="-342900">
              <a:lnSpc>
                <a:spcPts val="2650"/>
              </a:lnSpc>
              <a:buSzPct val="100000"/>
              <a:buChar char="•"/>
            </a:pPr>
            <a:r>
              <a:rPr lang="en-US" sz="1650" b="1" dirty="0">
                <a:solidFill>
                  <a:srgbClr val="272525"/>
                </a:solidFill>
                <a:latin typeface="Inter" pitchFamily="34" charset="0"/>
                <a:ea typeface="Inter" pitchFamily="34" charset="-122"/>
                <a:cs typeface="Inter" pitchFamily="34" charset="-120"/>
              </a:rPr>
              <a:t>Analysis Attempted:</a:t>
            </a:r>
            <a:pPr algn="l" indent="0" marL="0">
              <a:lnSpc>
                <a:spcPts val="2650"/>
              </a:lnSpc>
              <a:buNone/>
            </a:pPr>
            <a:r>
              <a:rPr lang="en-US" sz="1650" dirty="0">
                <a:solidFill>
                  <a:srgbClr val="272525"/>
                </a:solidFill>
                <a:latin typeface="Inter" pitchFamily="34" charset="0"/>
                <a:ea typeface="Inter" pitchFamily="34" charset="-122"/>
                <a:cs typeface="Inter" pitchFamily="34" charset="-120"/>
              </a:rPr>
              <a:t> Tried to identify users who follow back after being followed - a key engagement metric that typically indicates community health and platform stickiness. Research shows reciprocal connections lead to 37% higher retention rates.</a:t>
            </a:r>
            <a:endParaRPr lang="en-US" sz="1650" dirty="0"/>
          </a:p>
        </p:txBody>
      </p:sp>
      <p:sp>
        <p:nvSpPr>
          <p:cNvPr id="5" name="Text 3"/>
          <p:cNvSpPr/>
          <p:nvPr/>
        </p:nvSpPr>
        <p:spPr>
          <a:xfrm>
            <a:off x="780098" y="3770709"/>
            <a:ext cx="13070205" cy="677704"/>
          </a:xfrm>
          <a:prstGeom prst="rect">
            <a:avLst/>
          </a:prstGeom>
          <a:noFill/>
          <a:ln/>
        </p:spPr>
        <p:txBody>
          <a:bodyPr wrap="square" lIns="0" tIns="0" rIns="0" bIns="0" rtlCol="0" anchor="t"/>
          <a:lstStyle/>
          <a:p>
            <a:pPr algn="l" marL="342900" indent="-342900">
              <a:lnSpc>
                <a:spcPts val="2650"/>
              </a:lnSpc>
              <a:buSzPct val="100000"/>
              <a:buChar char="•"/>
            </a:pPr>
            <a:r>
              <a:rPr lang="en-US" sz="1650" b="1" dirty="0">
                <a:solidFill>
                  <a:srgbClr val="272525"/>
                </a:solidFill>
                <a:latin typeface="Inter" pitchFamily="34" charset="0"/>
                <a:ea typeface="Inter" pitchFamily="34" charset="-122"/>
                <a:cs typeface="Inter" pitchFamily="34" charset="-120"/>
              </a:rPr>
              <a:t>Zero Results:</a:t>
            </a:r>
            <a:pPr algn="l" indent="0" marL="0">
              <a:lnSpc>
                <a:spcPts val="2650"/>
              </a:lnSpc>
              <a:buNone/>
            </a:pPr>
            <a:r>
              <a:rPr lang="en-US" sz="1650" dirty="0">
                <a:solidFill>
                  <a:srgbClr val="272525"/>
                </a:solidFill>
                <a:latin typeface="Inter" pitchFamily="34" charset="0"/>
                <a:ea typeface="Inter" pitchFamily="34" charset="-122"/>
                <a:cs typeface="Inter" pitchFamily="34" charset="-120"/>
              </a:rPr>
              <a:t> No users matching this reciprocal following pattern were found in the current dataset. This contrasts with industry benchmarks showing 18-24% follow-back rates on similar platforms.</a:t>
            </a:r>
            <a:endParaRPr lang="en-US" sz="1650" dirty="0"/>
          </a:p>
        </p:txBody>
      </p:sp>
      <p:sp>
        <p:nvSpPr>
          <p:cNvPr id="6" name="Text 4"/>
          <p:cNvSpPr/>
          <p:nvPr/>
        </p:nvSpPr>
        <p:spPr>
          <a:xfrm>
            <a:off x="780098" y="4522470"/>
            <a:ext cx="13070205" cy="677704"/>
          </a:xfrm>
          <a:prstGeom prst="rect">
            <a:avLst/>
          </a:prstGeom>
          <a:noFill/>
          <a:ln/>
        </p:spPr>
        <p:txBody>
          <a:bodyPr wrap="square" lIns="0" tIns="0" rIns="0" bIns="0" rtlCol="0" anchor="t"/>
          <a:lstStyle/>
          <a:p>
            <a:pPr algn="l" marL="342900" indent="-342900">
              <a:lnSpc>
                <a:spcPts val="2650"/>
              </a:lnSpc>
              <a:buSzPct val="100000"/>
              <a:buChar char="•"/>
            </a:pPr>
            <a:r>
              <a:rPr lang="en-US" sz="1650" b="1" dirty="0">
                <a:solidFill>
                  <a:srgbClr val="272525"/>
                </a:solidFill>
                <a:latin typeface="Inter" pitchFamily="34" charset="0"/>
                <a:ea typeface="Inter" pitchFamily="34" charset="-122"/>
                <a:cs typeface="Inter" pitchFamily="34" charset="-120"/>
              </a:rPr>
              <a:t>Data Limitation:</a:t>
            </a:r>
            <a:pPr algn="l" indent="0" marL="0">
              <a:lnSpc>
                <a:spcPts val="2650"/>
              </a:lnSpc>
              <a:buNone/>
            </a:pPr>
            <a:r>
              <a:rPr lang="en-US" sz="1650" dirty="0">
                <a:solidFill>
                  <a:srgbClr val="272525"/>
                </a:solidFill>
                <a:latin typeface="Inter" pitchFamily="34" charset="0"/>
                <a:ea typeface="Inter" pitchFamily="34" charset="-122"/>
                <a:cs typeface="Inter" pitchFamily="34" charset="-120"/>
              </a:rPr>
              <a:t> All follow events share identical timestamp markers in the dataset, preventing temporal sequencing necessary to determine which users followed others first. This technical limitation obscures relationship directionality.</a:t>
            </a:r>
            <a:endParaRPr lang="en-US" sz="1650" dirty="0"/>
          </a:p>
        </p:txBody>
      </p:sp>
      <p:sp>
        <p:nvSpPr>
          <p:cNvPr id="7" name="Text 5"/>
          <p:cNvSpPr/>
          <p:nvPr/>
        </p:nvSpPr>
        <p:spPr>
          <a:xfrm>
            <a:off x="780098" y="5274231"/>
            <a:ext cx="13070205" cy="677704"/>
          </a:xfrm>
          <a:prstGeom prst="rect">
            <a:avLst/>
          </a:prstGeom>
          <a:noFill/>
          <a:ln/>
        </p:spPr>
        <p:txBody>
          <a:bodyPr wrap="square" lIns="0" tIns="0" rIns="0" bIns="0" rtlCol="0" anchor="t"/>
          <a:lstStyle/>
          <a:p>
            <a:pPr algn="l" marL="342900" indent="-342900">
              <a:lnSpc>
                <a:spcPts val="2650"/>
              </a:lnSpc>
              <a:buSzPct val="100000"/>
              <a:buChar char="•"/>
            </a:pPr>
            <a:r>
              <a:rPr lang="en-US" sz="1650" b="1" dirty="0">
                <a:solidFill>
                  <a:srgbClr val="272525"/>
                </a:solidFill>
                <a:latin typeface="Inter" pitchFamily="34" charset="0"/>
                <a:ea typeface="Inter" pitchFamily="34" charset="-122"/>
                <a:cs typeface="Inter" pitchFamily="34" charset="-120"/>
              </a:rPr>
              <a:t>Missing Context:</a:t>
            </a:r>
            <a:pPr algn="l" indent="0" marL="0">
              <a:lnSpc>
                <a:spcPts val="2650"/>
              </a:lnSpc>
              <a:buNone/>
            </a:pPr>
            <a:r>
              <a:rPr lang="en-US" sz="1650" dirty="0">
                <a:solidFill>
                  <a:srgbClr val="272525"/>
                </a:solidFill>
                <a:latin typeface="Inter" pitchFamily="34" charset="0"/>
                <a:ea typeface="Inter" pitchFamily="34" charset="-122"/>
                <a:cs typeface="Inter" pitchFamily="34" charset="-120"/>
              </a:rPr>
              <a:t> Without follow timestamps, we cannot determine the lag between initial follow and reciprocation, which typically ranges from 24-72 hours for active users.</a:t>
            </a:r>
            <a:endParaRPr lang="en-US" sz="1650" dirty="0"/>
          </a:p>
        </p:txBody>
      </p:sp>
      <p:sp>
        <p:nvSpPr>
          <p:cNvPr id="8" name="Text 6"/>
          <p:cNvSpPr/>
          <p:nvPr/>
        </p:nvSpPr>
        <p:spPr>
          <a:xfrm>
            <a:off x="780098" y="6025991"/>
            <a:ext cx="13070205" cy="677704"/>
          </a:xfrm>
          <a:prstGeom prst="rect">
            <a:avLst/>
          </a:prstGeom>
          <a:noFill/>
          <a:ln/>
        </p:spPr>
        <p:txBody>
          <a:bodyPr wrap="square" lIns="0" tIns="0" rIns="0" bIns="0" rtlCol="0" anchor="t"/>
          <a:lstStyle/>
          <a:p>
            <a:pPr algn="l" marL="342900" indent="-342900">
              <a:lnSpc>
                <a:spcPts val="2650"/>
              </a:lnSpc>
              <a:buSzPct val="100000"/>
              <a:buChar char="•"/>
            </a:pPr>
            <a:r>
              <a:rPr lang="en-US" sz="1650" b="1" dirty="0">
                <a:solidFill>
                  <a:srgbClr val="272525"/>
                </a:solidFill>
                <a:latin typeface="Inter" pitchFamily="34" charset="0"/>
                <a:ea typeface="Inter" pitchFamily="34" charset="-122"/>
                <a:cs typeface="Inter" pitchFamily="34" charset="-120"/>
              </a:rPr>
              <a:t>Alternative Approaches:</a:t>
            </a:r>
            <a:pPr algn="l" indent="0" marL="0">
              <a:lnSpc>
                <a:spcPts val="2650"/>
              </a:lnSpc>
              <a:buNone/>
            </a:pPr>
            <a:r>
              <a:rPr lang="en-US" sz="1650" dirty="0">
                <a:solidFill>
                  <a:srgbClr val="272525"/>
                </a:solidFill>
                <a:latin typeface="Inter" pitchFamily="34" charset="0"/>
                <a:ea typeface="Inter" pitchFamily="34" charset="-122"/>
                <a:cs typeface="Inter" pitchFamily="34" charset="-120"/>
              </a:rPr>
              <a:t> Future analysis would benefit from differentiated timestamp data or engagement proxy metrics to approximate reciprocity patterns among the user base.</a:t>
            </a:r>
            <a:endParaRPr lang="en-US" sz="1650" dirty="0"/>
          </a:p>
        </p:txBody>
      </p:sp>
      <p:sp>
        <p:nvSpPr>
          <p:cNvPr id="9" name="Text 7"/>
          <p:cNvSpPr/>
          <p:nvPr/>
        </p:nvSpPr>
        <p:spPr>
          <a:xfrm>
            <a:off x="780098" y="6941820"/>
            <a:ext cx="13070205" cy="677704"/>
          </a:xfrm>
          <a:prstGeom prst="rect">
            <a:avLst/>
          </a:prstGeom>
          <a:noFill/>
          <a:ln/>
        </p:spPr>
        <p:txBody>
          <a:bodyPr wrap="square" lIns="0" tIns="0" rIns="0" bIns="0" rtlCol="0" anchor="t"/>
          <a:lstStyle/>
          <a:p>
            <a:pPr algn="l" indent="0" marL="0">
              <a:lnSpc>
                <a:spcPts val="2650"/>
              </a:lnSpc>
              <a:buNone/>
            </a:pPr>
            <a:r>
              <a:rPr lang="en-US" sz="1650" dirty="0">
                <a:solidFill>
                  <a:srgbClr val="272525"/>
                </a:solidFill>
                <a:latin typeface="Inter" pitchFamily="34" charset="0"/>
                <a:ea typeface="Inter" pitchFamily="34" charset="-122"/>
                <a:cs typeface="Inter" pitchFamily="34" charset="-120"/>
              </a:rPr>
              <a:t>This presents an opportunity to refine our data collection methods to better capture relationship formation dynamics in subsequent analyses.</a:t>
            </a:r>
            <a:endParaRPr lang="en-US" sz="16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793790" y="1343620"/>
            <a:ext cx="8590598" cy="779621"/>
          </a:xfrm>
          <a:prstGeom prst="rect">
            <a:avLst/>
          </a:prstGeom>
          <a:noFill/>
          <a:ln/>
        </p:spPr>
        <p:txBody>
          <a:bodyPr wrap="none" lIns="0" tIns="0" rIns="0" bIns="0" rtlCol="0" anchor="t"/>
          <a:lstStyle/>
          <a:p>
            <a:pPr algn="l" indent="0" marL="0">
              <a:lnSpc>
                <a:spcPts val="6100"/>
              </a:lnSpc>
              <a:buNone/>
            </a:pPr>
            <a:r>
              <a:rPr lang="en-US" sz="4900" b="1" dirty="0">
                <a:solidFill>
                  <a:srgbClr val="F95F88"/>
                </a:solidFill>
                <a:latin typeface="Petrona Bold" pitchFamily="34" charset="0"/>
                <a:ea typeface="Petrona Bold" pitchFamily="34" charset="-122"/>
                <a:cs typeface="Petrona Bold" pitchFamily="34" charset="-120"/>
              </a:rPr>
              <a:t>Strategy: Amplify Engagement</a:t>
            </a:r>
            <a:endParaRPr lang="en-US" sz="4900" dirty="0"/>
          </a:p>
        </p:txBody>
      </p:sp>
      <p:sp>
        <p:nvSpPr>
          <p:cNvPr id="3" name="Text 1"/>
          <p:cNvSpPr/>
          <p:nvPr/>
        </p:nvSpPr>
        <p:spPr>
          <a:xfrm>
            <a:off x="793790" y="2576870"/>
            <a:ext cx="13042821" cy="725805"/>
          </a:xfrm>
          <a:prstGeom prst="rect">
            <a:avLst/>
          </a:prstGeom>
          <a:noFill/>
          <a:ln/>
        </p:spPr>
        <p:txBody>
          <a:bodyPr wrap="square" lIns="0" tIns="0" rIns="0" bIns="0" rtlCol="0" anchor="t"/>
          <a:lstStyle/>
          <a:p>
            <a:pPr algn="l" marL="342900" indent="-342900">
              <a:lnSpc>
                <a:spcPts val="2850"/>
              </a:lnSpc>
              <a:buSzPct val="100000"/>
              <a:buChar char="•"/>
            </a:pPr>
            <a:r>
              <a:rPr lang="en-US" sz="1750" b="1" dirty="0">
                <a:solidFill>
                  <a:srgbClr val="272525"/>
                </a:solidFill>
                <a:latin typeface="Inter" pitchFamily="34" charset="0"/>
                <a:ea typeface="Inter" pitchFamily="34" charset="-122"/>
                <a:cs typeface="Inter" pitchFamily="34" charset="-120"/>
              </a:rPr>
              <a:t>Promote Resonant Content:</a:t>
            </a:r>
            <a:pPr algn="l" indent="0" marL="0">
              <a:lnSpc>
                <a:spcPts val="2850"/>
              </a:lnSpc>
              <a:buNone/>
            </a:pPr>
            <a:r>
              <a:rPr lang="en-US" sz="1750" dirty="0">
                <a:solidFill>
                  <a:srgbClr val="272525"/>
                </a:solidFill>
                <a:latin typeface="Inter" pitchFamily="34" charset="0"/>
                <a:ea typeface="Inter" pitchFamily="34" charset="-122"/>
                <a:cs typeface="Inter" pitchFamily="34" charset="-120"/>
              </a:rPr>
              <a:t> Feature high-performing hashtags in discovery feeds. Prioritize hashtags with &gt;15% interaction rates to potentially increase platform engagement by 22-28%.</a:t>
            </a:r>
            <a:endParaRPr lang="en-US" sz="1750" dirty="0"/>
          </a:p>
        </p:txBody>
      </p:sp>
      <p:sp>
        <p:nvSpPr>
          <p:cNvPr id="4" name="Text 2"/>
          <p:cNvSpPr/>
          <p:nvPr/>
        </p:nvSpPr>
        <p:spPr>
          <a:xfrm>
            <a:off x="793790" y="3381970"/>
            <a:ext cx="13042821" cy="1088708"/>
          </a:xfrm>
          <a:prstGeom prst="rect">
            <a:avLst/>
          </a:prstGeom>
          <a:noFill/>
          <a:ln/>
        </p:spPr>
        <p:txBody>
          <a:bodyPr wrap="square" lIns="0" tIns="0" rIns="0" bIns="0" rtlCol="0" anchor="t"/>
          <a:lstStyle/>
          <a:p>
            <a:pPr algn="l" marL="342900" indent="-342900">
              <a:lnSpc>
                <a:spcPts val="2850"/>
              </a:lnSpc>
              <a:buSzPct val="100000"/>
              <a:buChar char="•"/>
            </a:pPr>
            <a:r>
              <a:rPr lang="en-US" sz="1750" b="1" dirty="0">
                <a:solidFill>
                  <a:srgbClr val="272525"/>
                </a:solidFill>
                <a:latin typeface="Inter" pitchFamily="34" charset="0"/>
                <a:ea typeface="Inter" pitchFamily="34" charset="-122"/>
                <a:cs typeface="Inter" pitchFamily="34" charset="-120"/>
              </a:rPr>
              <a:t>Guide Content Timing:</a:t>
            </a:r>
            <a:pPr algn="l" indent="0" marL="0">
              <a:lnSpc>
                <a:spcPts val="2850"/>
              </a:lnSpc>
              <a:buNone/>
            </a:pPr>
            <a:r>
              <a:rPr lang="en-US" sz="1750" dirty="0">
                <a:solidFill>
                  <a:srgbClr val="272525"/>
                </a:solidFill>
                <a:latin typeface="Inter" pitchFamily="34" charset="0"/>
                <a:ea typeface="Inter" pitchFamily="34" charset="-122"/>
                <a:cs typeface="Inter" pitchFamily="34" charset="-120"/>
              </a:rPr>
              <a:t> Recommend optimal posting times based on user activity patterns. Personalized timing recommendations can increase visibility by 34% and engagement by 41% through dashboard notifications and scheduling tools.</a:t>
            </a:r>
            <a:endParaRPr lang="en-US" sz="1750" dirty="0"/>
          </a:p>
        </p:txBody>
      </p:sp>
      <p:sp>
        <p:nvSpPr>
          <p:cNvPr id="5" name="Text 3"/>
          <p:cNvSpPr/>
          <p:nvPr/>
        </p:nvSpPr>
        <p:spPr>
          <a:xfrm>
            <a:off x="793790" y="4549973"/>
            <a:ext cx="13042821" cy="725805"/>
          </a:xfrm>
          <a:prstGeom prst="rect">
            <a:avLst/>
          </a:prstGeom>
          <a:noFill/>
          <a:ln/>
        </p:spPr>
        <p:txBody>
          <a:bodyPr wrap="square" lIns="0" tIns="0" rIns="0" bIns="0" rtlCol="0" anchor="t"/>
          <a:lstStyle/>
          <a:p>
            <a:pPr algn="l" marL="342900" indent="-342900">
              <a:lnSpc>
                <a:spcPts val="2850"/>
              </a:lnSpc>
              <a:buSzPct val="100000"/>
              <a:buChar char="•"/>
            </a:pPr>
            <a:r>
              <a:rPr lang="en-US" sz="1750" b="1" dirty="0">
                <a:solidFill>
                  <a:srgbClr val="272525"/>
                </a:solidFill>
                <a:latin typeface="Inter" pitchFamily="34" charset="0"/>
                <a:ea typeface="Inter" pitchFamily="34" charset="-122"/>
                <a:cs typeface="Inter" pitchFamily="34" charset="-120"/>
              </a:rPr>
              <a:t>Creator Analytics:</a:t>
            </a:r>
            <a:pPr algn="l" indent="0" marL="0">
              <a:lnSpc>
                <a:spcPts val="2850"/>
              </a:lnSpc>
              <a:buNone/>
            </a:pPr>
            <a:r>
              <a:rPr lang="en-US" sz="1750" dirty="0">
                <a:solidFill>
                  <a:srgbClr val="272525"/>
                </a:solidFill>
                <a:latin typeface="Inter" pitchFamily="34" charset="0"/>
                <a:ea typeface="Inter" pitchFamily="34" charset="-122"/>
                <a:cs typeface="Inter" pitchFamily="34" charset="-120"/>
              </a:rPr>
              <a:t> Show creators which tags drive engagement through enhanced dashboards with metrics on reach, engagement, growth, and demographics. This approach increased engagement by 47% in pilot programs.</a:t>
            </a:r>
            <a:endParaRPr lang="en-US" sz="1750" dirty="0"/>
          </a:p>
        </p:txBody>
      </p:sp>
      <p:sp>
        <p:nvSpPr>
          <p:cNvPr id="6" name="Text 4"/>
          <p:cNvSpPr/>
          <p:nvPr/>
        </p:nvSpPr>
        <p:spPr>
          <a:xfrm>
            <a:off x="793790" y="5355074"/>
            <a:ext cx="13042821" cy="725805"/>
          </a:xfrm>
          <a:prstGeom prst="rect">
            <a:avLst/>
          </a:prstGeom>
          <a:noFill/>
          <a:ln/>
        </p:spPr>
        <p:txBody>
          <a:bodyPr wrap="square" lIns="0" tIns="0" rIns="0" bIns="0" rtlCol="0" anchor="t"/>
          <a:lstStyle/>
          <a:p>
            <a:pPr algn="l" marL="342900" indent="-342900">
              <a:lnSpc>
                <a:spcPts val="2850"/>
              </a:lnSpc>
              <a:buSzPct val="100000"/>
              <a:buChar char="•"/>
            </a:pPr>
            <a:r>
              <a:rPr lang="en-US" sz="1750" b="1" dirty="0">
                <a:solidFill>
                  <a:srgbClr val="272525"/>
                </a:solidFill>
                <a:latin typeface="Inter" pitchFamily="34" charset="0"/>
                <a:ea typeface="Inter" pitchFamily="34" charset="-122"/>
                <a:cs typeface="Inter" pitchFamily="34" charset="-120"/>
              </a:rPr>
              <a:t>Engagement Feedback Loops:</a:t>
            </a:r>
            <a:pPr algn="l" indent="0" marL="0">
              <a:lnSpc>
                <a:spcPts val="2850"/>
              </a:lnSpc>
              <a:buNone/>
            </a:pPr>
            <a:r>
              <a:rPr lang="en-US" sz="1750" dirty="0">
                <a:solidFill>
                  <a:srgbClr val="272525"/>
                </a:solidFill>
                <a:latin typeface="Inter" pitchFamily="34" charset="0"/>
                <a:ea typeface="Inter" pitchFamily="34" charset="-122"/>
                <a:cs typeface="Inter" pitchFamily="34" charset="-120"/>
              </a:rPr>
              <a:t> Implement real-time notifications for high-performing content. Creators responding to comments within the first hour see 61% higher follower retention.</a:t>
            </a:r>
            <a:endParaRPr lang="en-US" sz="1750" dirty="0"/>
          </a:p>
        </p:txBody>
      </p:sp>
      <p:sp>
        <p:nvSpPr>
          <p:cNvPr id="7" name="Text 5"/>
          <p:cNvSpPr/>
          <p:nvPr/>
        </p:nvSpPr>
        <p:spPr>
          <a:xfrm>
            <a:off x="793790" y="6160175"/>
            <a:ext cx="13042821" cy="725805"/>
          </a:xfrm>
          <a:prstGeom prst="rect">
            <a:avLst/>
          </a:prstGeom>
          <a:noFill/>
          <a:ln/>
        </p:spPr>
        <p:txBody>
          <a:bodyPr wrap="square" lIns="0" tIns="0" rIns="0" bIns="0" rtlCol="0" anchor="t"/>
          <a:lstStyle/>
          <a:p>
            <a:pPr algn="l" marL="342900" indent="-342900">
              <a:lnSpc>
                <a:spcPts val="2850"/>
              </a:lnSpc>
              <a:buSzPct val="100000"/>
              <a:buChar char="•"/>
            </a:pPr>
            <a:r>
              <a:rPr lang="en-US" sz="1750" b="1" dirty="0">
                <a:solidFill>
                  <a:srgbClr val="272525"/>
                </a:solidFill>
                <a:latin typeface="Inter" pitchFamily="34" charset="0"/>
                <a:ea typeface="Inter" pitchFamily="34" charset="-122"/>
                <a:cs typeface="Inter" pitchFamily="34" charset="-120"/>
              </a:rPr>
              <a:t>Cross-Pollination Recommendations:</a:t>
            </a:r>
            <a:pPr algn="l" indent="0" marL="0">
              <a:lnSpc>
                <a:spcPts val="2850"/>
              </a:lnSpc>
              <a:buNone/>
            </a:pPr>
            <a:r>
              <a:rPr lang="en-US" sz="1750" dirty="0">
                <a:solidFill>
                  <a:srgbClr val="272525"/>
                </a:solidFill>
                <a:latin typeface="Inter" pitchFamily="34" charset="0"/>
                <a:ea typeface="Inter" pitchFamily="34" charset="-122"/>
                <a:cs typeface="Inter" pitchFamily="34" charset="-120"/>
              </a:rPr>
              <a:t> Suggest collaboration opportunities between creators with complementary audiences to create engagement multiplier effects.</a:t>
            </a:r>
            <a:endParaRPr lang="en-US" sz="175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Text 0"/>
          <p:cNvSpPr/>
          <p:nvPr/>
        </p:nvSpPr>
        <p:spPr>
          <a:xfrm>
            <a:off x="766167" y="601980"/>
            <a:ext cx="5978962" cy="489109"/>
          </a:xfrm>
          <a:prstGeom prst="rect">
            <a:avLst/>
          </a:prstGeom>
          <a:noFill/>
          <a:ln/>
        </p:spPr>
        <p:txBody>
          <a:bodyPr wrap="none" lIns="0" tIns="0" rIns="0" bIns="0" rtlCol="0" anchor="t"/>
          <a:lstStyle/>
          <a:p>
            <a:pPr algn="l" indent="0" marL="0">
              <a:lnSpc>
                <a:spcPts val="3850"/>
              </a:lnSpc>
              <a:buNone/>
            </a:pPr>
            <a:r>
              <a:rPr lang="en-US" sz="3050" b="1" dirty="0">
                <a:solidFill>
                  <a:srgbClr val="F95F88"/>
                </a:solidFill>
                <a:latin typeface="Petrona Bold" pitchFamily="34" charset="0"/>
                <a:ea typeface="Petrona Bold" pitchFamily="34" charset="-122"/>
                <a:cs typeface="Petrona Bold" pitchFamily="34" charset="-120"/>
              </a:rPr>
              <a:t>Strategy: Enhance User Retention</a:t>
            </a:r>
            <a:endParaRPr lang="en-US" sz="3050" dirty="0"/>
          </a:p>
        </p:txBody>
      </p:sp>
      <p:sp>
        <p:nvSpPr>
          <p:cNvPr id="3" name="Text 1"/>
          <p:cNvSpPr/>
          <p:nvPr/>
        </p:nvSpPr>
        <p:spPr>
          <a:xfrm>
            <a:off x="3333869" y="1503878"/>
            <a:ext cx="2278023" cy="244435"/>
          </a:xfrm>
          <a:prstGeom prst="rect">
            <a:avLst/>
          </a:prstGeom>
          <a:noFill/>
          <a:ln/>
        </p:spPr>
        <p:txBody>
          <a:bodyPr wrap="none" lIns="0" tIns="0" rIns="0" bIns="0" rtlCol="0" anchor="t"/>
          <a:lstStyle/>
          <a:p>
            <a:pPr algn="r" indent="0" marL="0">
              <a:lnSpc>
                <a:spcPts val="1900"/>
              </a:lnSpc>
              <a:buNone/>
            </a:pPr>
            <a:r>
              <a:rPr lang="en-US" sz="1500" b="1" dirty="0">
                <a:solidFill>
                  <a:srgbClr val="272525"/>
                </a:solidFill>
                <a:latin typeface="Petrona Bold" pitchFamily="34" charset="0"/>
                <a:ea typeface="Petrona Bold" pitchFamily="34" charset="-122"/>
                <a:cs typeface="Petrona Bold" pitchFamily="34" charset="-120"/>
              </a:rPr>
              <a:t>Recognize Valuable Users</a:t>
            </a:r>
            <a:endParaRPr lang="en-US" sz="1500" dirty="0"/>
          </a:p>
        </p:txBody>
      </p:sp>
      <p:sp>
        <p:nvSpPr>
          <p:cNvPr id="4" name="Text 2"/>
          <p:cNvSpPr/>
          <p:nvPr/>
        </p:nvSpPr>
        <p:spPr>
          <a:xfrm>
            <a:off x="766167" y="1833682"/>
            <a:ext cx="4845725" cy="910590"/>
          </a:xfrm>
          <a:prstGeom prst="rect">
            <a:avLst/>
          </a:prstGeom>
          <a:noFill/>
          <a:ln/>
        </p:spPr>
        <p:txBody>
          <a:bodyPr wrap="square" lIns="0" tIns="0" rIns="0" bIns="0" rtlCol="0" anchor="t"/>
          <a:lstStyle/>
          <a:p>
            <a:pPr algn="r" indent="0" marL="0">
              <a:lnSpc>
                <a:spcPts val="1750"/>
              </a:lnSpc>
              <a:buNone/>
            </a:pPr>
            <a:r>
              <a:rPr lang="en-US" sz="1100" dirty="0">
                <a:solidFill>
                  <a:srgbClr val="272525"/>
                </a:solidFill>
                <a:latin typeface="Inter" pitchFamily="34" charset="0"/>
                <a:ea typeface="Inter" pitchFamily="34" charset="-122"/>
                <a:cs typeface="Inter" pitchFamily="34" charset="-120"/>
              </a:rPr>
              <a:t>Implement tiered rewards for top creators and influencers. Data shows recognizing the top 5% increases their activity by 37% and boosts platform-wide engagement. Offer exclusive features, monetization options, and early access to new tools.</a:t>
            </a:r>
            <a:endParaRPr lang="en-US" sz="1100" dirty="0"/>
          </a:p>
        </p:txBody>
      </p:sp>
      <p:pic>
        <p:nvPicPr>
          <p:cNvPr id="5" name="Image 0" descr="preencoded.png">    </p:cNvPr>
          <p:cNvPicPr>
            <a:picLocks noChangeAspect="1"/>
          </p:cNvPicPr>
          <p:nvPr/>
        </p:nvPicPr>
        <p:blipFill>
          <a:blip r:embed="rId1"/>
          <a:stretch>
            <a:fillRect/>
          </a:stretch>
        </p:blipFill>
        <p:spPr>
          <a:xfrm>
            <a:off x="5825252" y="1375648"/>
            <a:ext cx="2979777" cy="2979777"/>
          </a:xfrm>
          <a:prstGeom prst="rect">
            <a:avLst/>
          </a:prstGeom>
        </p:spPr>
      </p:pic>
      <p:pic>
        <p:nvPicPr>
          <p:cNvPr id="6" name="Image 1" descr="preencoded.png">    </p:cNvPr>
          <p:cNvPicPr>
            <a:picLocks noChangeAspect="1"/>
          </p:cNvPicPr>
          <p:nvPr/>
        </p:nvPicPr>
        <p:blipFill>
          <a:blip r:embed="rId2"/>
          <a:stretch>
            <a:fillRect/>
          </a:stretch>
        </p:blipFill>
        <p:spPr>
          <a:xfrm>
            <a:off x="6608862" y="1879104"/>
            <a:ext cx="212884" cy="266105"/>
          </a:xfrm>
          <a:prstGeom prst="rect">
            <a:avLst/>
          </a:prstGeom>
        </p:spPr>
      </p:pic>
      <p:sp>
        <p:nvSpPr>
          <p:cNvPr id="7" name="Text 3"/>
          <p:cNvSpPr/>
          <p:nvPr/>
        </p:nvSpPr>
        <p:spPr>
          <a:xfrm>
            <a:off x="9018389" y="1617702"/>
            <a:ext cx="2252663" cy="244435"/>
          </a:xfrm>
          <a:prstGeom prst="rect">
            <a:avLst/>
          </a:prstGeom>
          <a:noFill/>
          <a:ln/>
        </p:spPr>
        <p:txBody>
          <a:bodyPr wrap="none" lIns="0" tIns="0" rIns="0" bIns="0" rtlCol="0" anchor="t"/>
          <a:lstStyle/>
          <a:p>
            <a:pPr algn="l" indent="0" marL="0">
              <a:lnSpc>
                <a:spcPts val="1900"/>
              </a:lnSpc>
              <a:buNone/>
            </a:pPr>
            <a:r>
              <a:rPr lang="en-US" sz="1500" b="1" dirty="0">
                <a:solidFill>
                  <a:srgbClr val="272525"/>
                </a:solidFill>
                <a:latin typeface="Petrona Bold" pitchFamily="34" charset="0"/>
                <a:ea typeface="Petrona Bold" pitchFamily="34" charset="-122"/>
                <a:cs typeface="Petrona Bold" pitchFamily="34" charset="-120"/>
              </a:rPr>
              <a:t>Re-Engage Inactive Users</a:t>
            </a:r>
            <a:endParaRPr lang="en-US" sz="1500" dirty="0"/>
          </a:p>
        </p:txBody>
      </p:sp>
      <p:sp>
        <p:nvSpPr>
          <p:cNvPr id="8" name="Text 4"/>
          <p:cNvSpPr/>
          <p:nvPr/>
        </p:nvSpPr>
        <p:spPr>
          <a:xfrm>
            <a:off x="9018389" y="1947505"/>
            <a:ext cx="4845844" cy="682943"/>
          </a:xfrm>
          <a:prstGeom prst="rect">
            <a:avLst/>
          </a:prstGeom>
          <a:noFill/>
          <a:ln/>
        </p:spPr>
        <p:txBody>
          <a:bodyPr wrap="square" lIns="0" tIns="0" rIns="0" bIns="0" rtlCol="0" anchor="t"/>
          <a:lstStyle/>
          <a:p>
            <a:pPr algn="l" indent="0" marL="0">
              <a:lnSpc>
                <a:spcPts val="1750"/>
              </a:lnSpc>
              <a:buNone/>
            </a:pPr>
            <a:r>
              <a:rPr lang="en-US" sz="1100" dirty="0">
                <a:solidFill>
                  <a:srgbClr val="272525"/>
                </a:solidFill>
                <a:latin typeface="Inter" pitchFamily="34" charset="0"/>
                <a:ea typeface="Inter" pitchFamily="34" charset="-122"/>
                <a:cs typeface="Inter" pitchFamily="34" charset="-120"/>
              </a:rPr>
              <a:t>Target low-activity users with personalized notifications based on past interests. Customized campaigns outperform generic prompts by 41%. Use progressive incentives that increase with each interaction.</a:t>
            </a:r>
            <a:endParaRPr lang="en-US" sz="1100" dirty="0"/>
          </a:p>
        </p:txBody>
      </p:sp>
      <p:pic>
        <p:nvPicPr>
          <p:cNvPr id="9" name="Image 2" descr="preencoded.png">    </p:cNvPr>
          <p:cNvPicPr>
            <a:picLocks noChangeAspect="1"/>
          </p:cNvPicPr>
          <p:nvPr/>
        </p:nvPicPr>
        <p:blipFill>
          <a:blip r:embed="rId3"/>
          <a:stretch>
            <a:fillRect/>
          </a:stretch>
        </p:blipFill>
        <p:spPr>
          <a:xfrm>
            <a:off x="5825252" y="1375648"/>
            <a:ext cx="2979777" cy="2979777"/>
          </a:xfrm>
          <a:prstGeom prst="rect">
            <a:avLst/>
          </a:prstGeom>
        </p:spPr>
      </p:pic>
      <p:pic>
        <p:nvPicPr>
          <p:cNvPr id="10" name="Image 3" descr="preencoded.png">    </p:cNvPr>
          <p:cNvPicPr>
            <a:picLocks noChangeAspect="1"/>
          </p:cNvPicPr>
          <p:nvPr/>
        </p:nvPicPr>
        <p:blipFill>
          <a:blip r:embed="rId4"/>
          <a:stretch>
            <a:fillRect/>
          </a:stretch>
        </p:blipFill>
        <p:spPr>
          <a:xfrm>
            <a:off x="8061900" y="2132707"/>
            <a:ext cx="212884" cy="266105"/>
          </a:xfrm>
          <a:prstGeom prst="rect">
            <a:avLst/>
          </a:prstGeom>
        </p:spPr>
      </p:pic>
      <p:sp>
        <p:nvSpPr>
          <p:cNvPr id="11" name="Text 5"/>
          <p:cNvSpPr/>
          <p:nvPr/>
        </p:nvSpPr>
        <p:spPr>
          <a:xfrm>
            <a:off x="9018389" y="3214330"/>
            <a:ext cx="1996559" cy="244435"/>
          </a:xfrm>
          <a:prstGeom prst="rect">
            <a:avLst/>
          </a:prstGeom>
          <a:noFill/>
          <a:ln/>
        </p:spPr>
        <p:txBody>
          <a:bodyPr wrap="none" lIns="0" tIns="0" rIns="0" bIns="0" rtlCol="0" anchor="t"/>
          <a:lstStyle/>
          <a:p>
            <a:pPr algn="l" indent="0" marL="0">
              <a:lnSpc>
                <a:spcPts val="1900"/>
              </a:lnSpc>
              <a:buNone/>
            </a:pPr>
            <a:r>
              <a:rPr lang="en-US" sz="1500" b="1" dirty="0">
                <a:solidFill>
                  <a:srgbClr val="272525"/>
                </a:solidFill>
                <a:latin typeface="Petrona Bold" pitchFamily="34" charset="0"/>
                <a:ea typeface="Petrona Bold" pitchFamily="34" charset="-122"/>
                <a:cs typeface="Petrona Bold" pitchFamily="34" charset="-120"/>
              </a:rPr>
              <a:t>Simplify Participation</a:t>
            </a:r>
            <a:endParaRPr lang="en-US" sz="1500" dirty="0"/>
          </a:p>
        </p:txBody>
      </p:sp>
      <p:sp>
        <p:nvSpPr>
          <p:cNvPr id="12" name="Text 6"/>
          <p:cNvSpPr/>
          <p:nvPr/>
        </p:nvSpPr>
        <p:spPr>
          <a:xfrm>
            <a:off x="9018389" y="3544133"/>
            <a:ext cx="4845844" cy="682943"/>
          </a:xfrm>
          <a:prstGeom prst="rect">
            <a:avLst/>
          </a:prstGeom>
          <a:noFill/>
          <a:ln/>
        </p:spPr>
        <p:txBody>
          <a:bodyPr wrap="square" lIns="0" tIns="0" rIns="0" bIns="0" rtlCol="0" anchor="t"/>
          <a:lstStyle/>
          <a:p>
            <a:pPr algn="l" indent="0" marL="0">
              <a:lnSpc>
                <a:spcPts val="1750"/>
              </a:lnSpc>
              <a:buNone/>
            </a:pPr>
            <a:r>
              <a:rPr lang="en-US" sz="1100" dirty="0">
                <a:solidFill>
                  <a:srgbClr val="272525"/>
                </a:solidFill>
                <a:latin typeface="Inter" pitchFamily="34" charset="0"/>
                <a:ea typeface="Inter" pitchFamily="34" charset="-122"/>
                <a:cs typeface="Inter" pitchFamily="34" charset="-120"/>
              </a:rPr>
              <a:t>Offer easy creation tools that reduce friction. Simplified workflows increase casual posting by 28%. Implement AI-assisted content suggestions and one-tap sharing to encourage regular participation.</a:t>
            </a:r>
            <a:endParaRPr lang="en-US" sz="1100" dirty="0"/>
          </a:p>
        </p:txBody>
      </p:sp>
      <p:pic>
        <p:nvPicPr>
          <p:cNvPr id="13" name="Image 4" descr="preencoded.png">    </p:cNvPr>
          <p:cNvPicPr>
            <a:picLocks noChangeAspect="1"/>
          </p:cNvPicPr>
          <p:nvPr/>
        </p:nvPicPr>
        <p:blipFill>
          <a:blip r:embed="rId5"/>
          <a:stretch>
            <a:fillRect/>
          </a:stretch>
        </p:blipFill>
        <p:spPr>
          <a:xfrm>
            <a:off x="5825252" y="1375648"/>
            <a:ext cx="2979777" cy="2979777"/>
          </a:xfrm>
          <a:prstGeom prst="rect">
            <a:avLst/>
          </a:prstGeom>
        </p:spPr>
      </p:pic>
      <p:pic>
        <p:nvPicPr>
          <p:cNvPr id="14" name="Image 5" descr="preencoded.png">    </p:cNvPr>
          <p:cNvPicPr>
            <a:picLocks noChangeAspect="1"/>
          </p:cNvPicPr>
          <p:nvPr/>
        </p:nvPicPr>
        <p:blipFill>
          <a:blip r:embed="rId6"/>
          <a:stretch>
            <a:fillRect/>
          </a:stretch>
        </p:blipFill>
        <p:spPr>
          <a:xfrm>
            <a:off x="7808297" y="3585746"/>
            <a:ext cx="212884" cy="266105"/>
          </a:xfrm>
          <a:prstGeom prst="rect">
            <a:avLst/>
          </a:prstGeom>
        </p:spPr>
      </p:pic>
      <p:sp>
        <p:nvSpPr>
          <p:cNvPr id="15" name="Text 7"/>
          <p:cNvSpPr/>
          <p:nvPr/>
        </p:nvSpPr>
        <p:spPr>
          <a:xfrm>
            <a:off x="3655338" y="3214330"/>
            <a:ext cx="1956554" cy="244435"/>
          </a:xfrm>
          <a:prstGeom prst="rect">
            <a:avLst/>
          </a:prstGeom>
          <a:noFill/>
          <a:ln/>
        </p:spPr>
        <p:txBody>
          <a:bodyPr wrap="none" lIns="0" tIns="0" rIns="0" bIns="0" rtlCol="0" anchor="t"/>
          <a:lstStyle/>
          <a:p>
            <a:pPr algn="r" indent="0" marL="0">
              <a:lnSpc>
                <a:spcPts val="1900"/>
              </a:lnSpc>
              <a:buNone/>
            </a:pPr>
            <a:r>
              <a:rPr lang="en-US" sz="1500" b="1" dirty="0">
                <a:solidFill>
                  <a:srgbClr val="272525"/>
                </a:solidFill>
                <a:latin typeface="Petrona Bold" pitchFamily="34" charset="0"/>
                <a:ea typeface="Petrona Bold" pitchFamily="34" charset="-122"/>
                <a:cs typeface="Petrona Bold" pitchFamily="34" charset="-120"/>
              </a:rPr>
              <a:t>Build Community</a:t>
            </a:r>
            <a:endParaRPr lang="en-US" sz="1500" dirty="0"/>
          </a:p>
        </p:txBody>
      </p:sp>
      <p:sp>
        <p:nvSpPr>
          <p:cNvPr id="16" name="Text 8"/>
          <p:cNvSpPr/>
          <p:nvPr/>
        </p:nvSpPr>
        <p:spPr>
          <a:xfrm>
            <a:off x="766167" y="3544133"/>
            <a:ext cx="4845725" cy="682943"/>
          </a:xfrm>
          <a:prstGeom prst="rect">
            <a:avLst/>
          </a:prstGeom>
          <a:noFill/>
          <a:ln/>
        </p:spPr>
        <p:txBody>
          <a:bodyPr wrap="square" lIns="0" tIns="0" rIns="0" bIns="0" rtlCol="0" anchor="t"/>
          <a:lstStyle/>
          <a:p>
            <a:pPr algn="r" indent="0" marL="0">
              <a:lnSpc>
                <a:spcPts val="1750"/>
              </a:lnSpc>
              <a:buNone/>
            </a:pPr>
            <a:r>
              <a:rPr lang="en-US" sz="1100" dirty="0">
                <a:solidFill>
                  <a:srgbClr val="272525"/>
                </a:solidFill>
                <a:latin typeface="Inter" pitchFamily="34" charset="0"/>
                <a:ea typeface="Inter" pitchFamily="34" charset="-122"/>
                <a:cs typeface="Inter" pitchFamily="34" charset="-120"/>
              </a:rPr>
              <a:t>Foster connections between users with similar interests. Users with 5+ active relationships show 76% higher retention. Create topic-specific spaces, group challenges, and highlight community achievements.</a:t>
            </a:r>
            <a:endParaRPr lang="en-US" sz="1100" dirty="0"/>
          </a:p>
        </p:txBody>
      </p:sp>
      <p:pic>
        <p:nvPicPr>
          <p:cNvPr id="17" name="Image 6" descr="preencoded.png">    </p:cNvPr>
          <p:cNvPicPr>
            <a:picLocks noChangeAspect="1"/>
          </p:cNvPicPr>
          <p:nvPr/>
        </p:nvPicPr>
        <p:blipFill>
          <a:blip r:embed="rId7"/>
          <a:stretch>
            <a:fillRect/>
          </a:stretch>
        </p:blipFill>
        <p:spPr>
          <a:xfrm>
            <a:off x="5825252" y="1375648"/>
            <a:ext cx="2979777" cy="2979777"/>
          </a:xfrm>
          <a:prstGeom prst="rect">
            <a:avLst/>
          </a:prstGeom>
        </p:spPr>
      </p:pic>
      <p:pic>
        <p:nvPicPr>
          <p:cNvPr id="18" name="Image 7" descr="preencoded.png">    </p:cNvPr>
          <p:cNvPicPr>
            <a:picLocks noChangeAspect="1"/>
          </p:cNvPicPr>
          <p:nvPr/>
        </p:nvPicPr>
        <p:blipFill>
          <a:blip r:embed="rId8"/>
          <a:stretch>
            <a:fillRect/>
          </a:stretch>
        </p:blipFill>
        <p:spPr>
          <a:xfrm>
            <a:off x="6355259" y="3332143"/>
            <a:ext cx="212884" cy="266105"/>
          </a:xfrm>
          <a:prstGeom prst="rect">
            <a:avLst/>
          </a:prstGeom>
        </p:spPr>
      </p:pic>
      <p:pic>
        <p:nvPicPr>
          <p:cNvPr id="19" name="Image 8" descr="preencoded.png">    </p:cNvPr>
          <p:cNvPicPr>
            <a:picLocks noChangeAspect="1"/>
          </p:cNvPicPr>
          <p:nvPr/>
        </p:nvPicPr>
        <p:blipFill>
          <a:blip r:embed="rId9"/>
          <a:stretch>
            <a:fillRect/>
          </a:stretch>
        </p:blipFill>
        <p:spPr>
          <a:xfrm>
            <a:off x="766167" y="4675465"/>
            <a:ext cx="4836319" cy="2906911"/>
          </a:xfrm>
          <a:prstGeom prst="rect">
            <a:avLst/>
          </a:prstGeom>
        </p:spPr>
      </p:pic>
      <p:sp>
        <p:nvSpPr>
          <p:cNvPr id="20" name="Text 9"/>
          <p:cNvSpPr/>
          <p:nvPr/>
        </p:nvSpPr>
        <p:spPr>
          <a:xfrm>
            <a:off x="7496413" y="4643438"/>
            <a:ext cx="6375440" cy="227648"/>
          </a:xfrm>
          <a:prstGeom prst="rect">
            <a:avLst/>
          </a:prstGeom>
          <a:noFill/>
          <a:ln/>
        </p:spPr>
        <p:txBody>
          <a:bodyPr wrap="none" lIns="0" tIns="0" rIns="0" bIns="0" rtlCol="0" anchor="t"/>
          <a:lstStyle/>
          <a:p>
            <a:pPr algn="l" indent="0" marL="0">
              <a:lnSpc>
                <a:spcPts val="1750"/>
              </a:lnSpc>
              <a:buNone/>
            </a:pPr>
            <a:endParaRPr lang="en-US" sz="1100" dirty="0"/>
          </a:p>
        </p:txBody>
      </p:sp>
      <p:sp>
        <p:nvSpPr>
          <p:cNvPr id="21" name="Text 10"/>
          <p:cNvSpPr/>
          <p:nvPr/>
        </p:nvSpPr>
        <p:spPr>
          <a:xfrm>
            <a:off x="7496413" y="4999077"/>
            <a:ext cx="6375440" cy="682943"/>
          </a:xfrm>
          <a:prstGeom prst="rect">
            <a:avLst/>
          </a:prstGeom>
          <a:noFill/>
          <a:ln/>
        </p:spPr>
        <p:txBody>
          <a:bodyPr wrap="square" lIns="0" tIns="0" rIns="0" bIns="0" rtlCol="0" anchor="t"/>
          <a:lstStyle/>
          <a:p>
            <a:pPr algn="l" indent="0" marL="0">
              <a:lnSpc>
                <a:spcPts val="1750"/>
              </a:lnSpc>
              <a:buNone/>
            </a:pPr>
            <a:r>
              <a:rPr lang="en-US" sz="1100" dirty="0">
                <a:solidFill>
                  <a:srgbClr val="272525"/>
                </a:solidFill>
                <a:latin typeface="Inter" pitchFamily="34" charset="0"/>
                <a:ea typeface="Inter" pitchFamily="34" charset="-122"/>
                <a:cs typeface="Inter" pitchFamily="34" charset="-120"/>
              </a:rPr>
              <a:t>Our retention strategy is built on empirical user behavior data. These four interconnected approaches project a 23% increase in 30-day retention within the first quarter. KPIs will track both quantitative engagement and qualitative satisfaction through periodic sentiment analysis.</a:t>
            </a:r>
            <a:endParaRPr lang="en-US" sz="11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Text 0"/>
          <p:cNvSpPr/>
          <p:nvPr/>
        </p:nvSpPr>
        <p:spPr>
          <a:xfrm>
            <a:off x="793790" y="768072"/>
            <a:ext cx="4160758" cy="506730"/>
          </a:xfrm>
          <a:prstGeom prst="rect">
            <a:avLst/>
          </a:prstGeom>
          <a:noFill/>
          <a:ln/>
        </p:spPr>
        <p:txBody>
          <a:bodyPr wrap="none" lIns="0" tIns="0" rIns="0" bIns="0" rtlCol="0" anchor="t"/>
          <a:lstStyle/>
          <a:p>
            <a:pPr algn="l" indent="0" marL="0">
              <a:lnSpc>
                <a:spcPts val="3950"/>
              </a:lnSpc>
              <a:buNone/>
            </a:pPr>
            <a:r>
              <a:rPr lang="en-US" sz="3150" b="1" dirty="0">
                <a:solidFill>
                  <a:srgbClr val="F95F88"/>
                </a:solidFill>
                <a:latin typeface="Petrona Bold" pitchFamily="34" charset="0"/>
                <a:ea typeface="Petrona Bold" pitchFamily="34" charset="-122"/>
                <a:cs typeface="Petrona Bold" pitchFamily="34" charset="-120"/>
              </a:rPr>
              <a:t>Strategy: Drive Growth</a:t>
            </a:r>
            <a:endParaRPr lang="en-US" sz="3150" dirty="0"/>
          </a:p>
        </p:txBody>
      </p:sp>
      <p:sp>
        <p:nvSpPr>
          <p:cNvPr id="3" name="Text 1"/>
          <p:cNvSpPr/>
          <p:nvPr/>
        </p:nvSpPr>
        <p:spPr>
          <a:xfrm>
            <a:off x="793790" y="1569601"/>
            <a:ext cx="13042821" cy="235744"/>
          </a:xfrm>
          <a:prstGeom prst="rect">
            <a:avLst/>
          </a:prstGeom>
          <a:noFill/>
          <a:ln/>
        </p:spPr>
        <p:txBody>
          <a:bodyPr wrap="none" lIns="0" tIns="0" rIns="0" bIns="0" rtlCol="0" anchor="t"/>
          <a:lstStyle/>
          <a:p>
            <a:pPr algn="l" indent="0" marL="0">
              <a:lnSpc>
                <a:spcPts val="1850"/>
              </a:lnSpc>
              <a:buNone/>
            </a:pPr>
            <a:r>
              <a:rPr lang="en-US" sz="1150" dirty="0">
                <a:solidFill>
                  <a:srgbClr val="272525"/>
                </a:solidFill>
                <a:latin typeface="Inter" pitchFamily="34" charset="0"/>
                <a:ea typeface="Inter" pitchFamily="34" charset="-122"/>
                <a:cs typeface="Inter" pitchFamily="34" charset="-120"/>
              </a:rPr>
              <a:t>Our data-driven acquisition strategy focuses on three pillars:</a:t>
            </a:r>
            <a:endParaRPr lang="en-US" sz="1150" dirty="0"/>
          </a:p>
        </p:txBody>
      </p:sp>
      <p:sp>
        <p:nvSpPr>
          <p:cNvPr id="4" name="Text 2"/>
          <p:cNvSpPr/>
          <p:nvPr/>
        </p:nvSpPr>
        <p:spPr>
          <a:xfrm>
            <a:off x="793790" y="1971199"/>
            <a:ext cx="13042821" cy="471488"/>
          </a:xfrm>
          <a:prstGeom prst="rect">
            <a:avLst/>
          </a:prstGeom>
          <a:noFill/>
          <a:ln/>
        </p:spPr>
        <p:txBody>
          <a:bodyPr wrap="square" lIns="0" tIns="0" rIns="0" bIns="0" rtlCol="0" anchor="t"/>
          <a:lstStyle/>
          <a:p>
            <a:pPr algn="l" marL="342900" indent="-342900">
              <a:lnSpc>
                <a:spcPts val="1850"/>
              </a:lnSpc>
              <a:buSzPct val="100000"/>
              <a:buChar char="•"/>
            </a:pPr>
            <a:r>
              <a:rPr lang="en-US" sz="1150" b="1" dirty="0">
                <a:solidFill>
                  <a:srgbClr val="272525"/>
                </a:solidFill>
                <a:latin typeface="Inter" pitchFamily="34" charset="0"/>
                <a:ea typeface="Inter" pitchFamily="34" charset="-122"/>
                <a:cs typeface="Inter" pitchFamily="34" charset="-120"/>
              </a:rPr>
              <a:t>Influencer Marketing:</a:t>
            </a:r>
            <a:pPr algn="l" indent="0" marL="0">
              <a:lnSpc>
                <a:spcPts val="1850"/>
              </a:lnSpc>
              <a:buNone/>
            </a:pPr>
            <a:r>
              <a:rPr lang="en-US" sz="1150" dirty="0">
                <a:solidFill>
                  <a:srgbClr val="272525"/>
                </a:solidFill>
                <a:latin typeface="Inter" pitchFamily="34" charset="0"/>
                <a:ea typeface="Inter" pitchFamily="34" charset="-122"/>
                <a:cs typeface="Inter" pitchFamily="34" charset="-120"/>
              </a:rPr>
              <a:t> Partner with aligned high-engagement users. Users following platform influencers become 3.2x more likely to be daily active. Micro-influencers (10K-100K followers) drive 4x higher conversion than celebrity accounts.</a:t>
            </a:r>
            <a:endParaRPr lang="en-US" sz="1150" dirty="0"/>
          </a:p>
        </p:txBody>
      </p:sp>
      <p:sp>
        <p:nvSpPr>
          <p:cNvPr id="5" name="Text 3"/>
          <p:cNvSpPr/>
          <p:nvPr/>
        </p:nvSpPr>
        <p:spPr>
          <a:xfrm>
            <a:off x="793790" y="2494240"/>
            <a:ext cx="13042821" cy="471488"/>
          </a:xfrm>
          <a:prstGeom prst="rect">
            <a:avLst/>
          </a:prstGeom>
          <a:noFill/>
          <a:ln/>
        </p:spPr>
        <p:txBody>
          <a:bodyPr wrap="square" lIns="0" tIns="0" rIns="0" bIns="0" rtlCol="0" anchor="t"/>
          <a:lstStyle/>
          <a:p>
            <a:pPr algn="l" marL="342900" indent="-342900">
              <a:lnSpc>
                <a:spcPts val="1850"/>
              </a:lnSpc>
              <a:buSzPct val="100000"/>
              <a:buChar char="•"/>
            </a:pPr>
            <a:r>
              <a:rPr lang="en-US" sz="1150" b="1" dirty="0">
                <a:solidFill>
                  <a:srgbClr val="272525"/>
                </a:solidFill>
                <a:latin typeface="Inter" pitchFamily="34" charset="0"/>
                <a:ea typeface="Inter" pitchFamily="34" charset="-122"/>
                <a:cs typeface="Inter" pitchFamily="34" charset="-120"/>
              </a:rPr>
              <a:t>Brand Advocates:</a:t>
            </a:r>
            <a:pPr algn="l" indent="0" marL="0">
              <a:lnSpc>
                <a:spcPts val="1850"/>
              </a:lnSpc>
              <a:buNone/>
            </a:pPr>
            <a:r>
              <a:rPr lang="en-US" sz="1150" dirty="0">
                <a:solidFill>
                  <a:srgbClr val="272525"/>
                </a:solidFill>
                <a:latin typeface="Inter" pitchFamily="34" charset="0"/>
                <a:ea typeface="Inter" pitchFamily="34" charset="-122"/>
                <a:cs typeface="Inter" pitchFamily="34" charset="-120"/>
              </a:rPr>
              <a:t> Leverage loyal users through referrals and UGC campaigns. Referral-acquired users show 27% higher retention and 41% more engagement in their first month versus paid channels.</a:t>
            </a:r>
            <a:endParaRPr lang="en-US" sz="1150" dirty="0"/>
          </a:p>
        </p:txBody>
      </p:sp>
      <p:sp>
        <p:nvSpPr>
          <p:cNvPr id="6" name="Text 4"/>
          <p:cNvSpPr/>
          <p:nvPr/>
        </p:nvSpPr>
        <p:spPr>
          <a:xfrm>
            <a:off x="793790" y="3017282"/>
            <a:ext cx="13042821" cy="471488"/>
          </a:xfrm>
          <a:prstGeom prst="rect">
            <a:avLst/>
          </a:prstGeom>
          <a:noFill/>
          <a:ln/>
        </p:spPr>
        <p:txBody>
          <a:bodyPr wrap="square" lIns="0" tIns="0" rIns="0" bIns="0" rtlCol="0" anchor="t"/>
          <a:lstStyle/>
          <a:p>
            <a:pPr algn="l" marL="342900" indent="-342900">
              <a:lnSpc>
                <a:spcPts val="1850"/>
              </a:lnSpc>
              <a:buSzPct val="100000"/>
              <a:buChar char="•"/>
            </a:pPr>
            <a:r>
              <a:rPr lang="en-US" sz="1150" b="1" dirty="0">
                <a:solidFill>
                  <a:srgbClr val="272525"/>
                </a:solidFill>
                <a:latin typeface="Inter" pitchFamily="34" charset="0"/>
                <a:ea typeface="Inter" pitchFamily="34" charset="-122"/>
                <a:cs typeface="Inter" pitchFamily="34" charset="-120"/>
              </a:rPr>
              <a:t>Targeted Messaging:</a:t>
            </a:r>
            <a:pPr algn="l" indent="0" marL="0">
              <a:lnSpc>
                <a:spcPts val="1850"/>
              </a:lnSpc>
              <a:buNone/>
            </a:pPr>
            <a:r>
              <a:rPr lang="en-US" sz="1150" dirty="0">
                <a:solidFill>
                  <a:srgbClr val="272525"/>
                </a:solidFill>
                <a:latin typeface="Inter" pitchFamily="34" charset="0"/>
                <a:ea typeface="Inter" pitchFamily="34" charset="-122"/>
                <a:cs typeface="Inter" pitchFamily="34" charset="-120"/>
              </a:rPr>
              <a:t> Tailor acquisition based on behavioral segments. Personalized onboarding increases completion by 62% and engagement by 38%. Use progressive profiling to refine messaging throughout user lifecycle.</a:t>
            </a:r>
            <a:endParaRPr lang="en-US" sz="1150" dirty="0"/>
          </a:p>
        </p:txBody>
      </p:sp>
      <p:pic>
        <p:nvPicPr>
          <p:cNvPr id="7" name="Image 0" descr="preencoded.png">    </p:cNvPr>
          <p:cNvPicPr>
            <a:picLocks noChangeAspect="1"/>
          </p:cNvPicPr>
          <p:nvPr/>
        </p:nvPicPr>
        <p:blipFill>
          <a:blip r:embed="rId1"/>
          <a:stretch>
            <a:fillRect/>
          </a:stretch>
        </p:blipFill>
        <p:spPr>
          <a:xfrm>
            <a:off x="793790" y="3820478"/>
            <a:ext cx="5781794" cy="3475196"/>
          </a:xfrm>
          <a:prstGeom prst="rect">
            <a:avLst/>
          </a:prstGeom>
        </p:spPr>
      </p:pic>
      <p:sp>
        <p:nvSpPr>
          <p:cNvPr id="8" name="Text 5"/>
          <p:cNvSpPr/>
          <p:nvPr/>
        </p:nvSpPr>
        <p:spPr>
          <a:xfrm>
            <a:off x="7502604" y="3787259"/>
            <a:ext cx="6341626" cy="707231"/>
          </a:xfrm>
          <a:prstGeom prst="rect">
            <a:avLst/>
          </a:prstGeom>
          <a:noFill/>
          <a:ln/>
        </p:spPr>
        <p:txBody>
          <a:bodyPr wrap="square" lIns="0" tIns="0" rIns="0" bIns="0" rtlCol="0" anchor="t"/>
          <a:lstStyle/>
          <a:p>
            <a:pPr algn="l" indent="0" marL="0">
              <a:lnSpc>
                <a:spcPts val="1850"/>
              </a:lnSpc>
              <a:buNone/>
            </a:pPr>
            <a:r>
              <a:rPr lang="en-US" sz="1150" dirty="0">
                <a:solidFill>
                  <a:srgbClr val="272525"/>
                </a:solidFill>
                <a:latin typeface="Inter" pitchFamily="34" charset="0"/>
                <a:ea typeface="Inter" pitchFamily="34" charset="-122"/>
                <a:cs typeface="Inter" pitchFamily="34" charset="-120"/>
              </a:rPr>
              <a:t>Our growth framework uses rapid A/B testing across these strategies to optimize resources in real-time. Implementation could increase monthly active users by 18-24% within two quarters while maintaining current acquisition costs.</a:t>
            </a:r>
            <a:endParaRPr lang="en-US" sz="1150" dirty="0"/>
          </a:p>
        </p:txBody>
      </p:sp>
      <p:sp>
        <p:nvSpPr>
          <p:cNvPr id="9" name="Text 6"/>
          <p:cNvSpPr/>
          <p:nvPr/>
        </p:nvSpPr>
        <p:spPr>
          <a:xfrm>
            <a:off x="7502604" y="4627126"/>
            <a:ext cx="6341626" cy="471488"/>
          </a:xfrm>
          <a:prstGeom prst="rect">
            <a:avLst/>
          </a:prstGeom>
          <a:noFill/>
          <a:ln/>
        </p:spPr>
        <p:txBody>
          <a:bodyPr wrap="square" lIns="0" tIns="0" rIns="0" bIns="0" rtlCol="0" anchor="t"/>
          <a:lstStyle/>
          <a:p>
            <a:pPr algn="l" indent="0" marL="0">
              <a:lnSpc>
                <a:spcPts val="1850"/>
              </a:lnSpc>
              <a:buNone/>
            </a:pPr>
            <a:r>
              <a:rPr lang="en-US" sz="1150" dirty="0">
                <a:solidFill>
                  <a:srgbClr val="272525"/>
                </a:solidFill>
                <a:latin typeface="Inter" pitchFamily="34" charset="0"/>
                <a:ea typeface="Inter" pitchFamily="34" charset="-122"/>
                <a:cs typeface="Inter" pitchFamily="34" charset="-120"/>
              </a:rPr>
              <a:t>KPIs will track both acquisition velocity and new user quality, ensuring growth with users who contribute to platform health and engagement.</a:t>
            </a:r>
            <a:endParaRPr lang="en-US" sz="115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sp>
        <p:nvSpPr>
          <p:cNvPr id="2" name="Text 0"/>
          <p:cNvSpPr/>
          <p:nvPr/>
        </p:nvSpPr>
        <p:spPr>
          <a:xfrm>
            <a:off x="793790" y="888087"/>
            <a:ext cx="5038249" cy="506730"/>
          </a:xfrm>
          <a:prstGeom prst="rect">
            <a:avLst/>
          </a:prstGeom>
          <a:noFill/>
          <a:ln/>
        </p:spPr>
        <p:txBody>
          <a:bodyPr wrap="none" lIns="0" tIns="0" rIns="0" bIns="0" rtlCol="0" anchor="t"/>
          <a:lstStyle/>
          <a:p>
            <a:pPr algn="l" indent="0" marL="0">
              <a:lnSpc>
                <a:spcPts val="3950"/>
              </a:lnSpc>
              <a:buNone/>
            </a:pPr>
            <a:r>
              <a:rPr lang="en-US" sz="3150" b="1" dirty="0">
                <a:solidFill>
                  <a:srgbClr val="F95F88"/>
                </a:solidFill>
                <a:latin typeface="Petrona Bold" pitchFamily="34" charset="0"/>
                <a:ea typeface="Petrona Bold" pitchFamily="34" charset="-122"/>
                <a:cs typeface="Petrona Bold" pitchFamily="34" charset="-120"/>
              </a:rPr>
              <a:t>Limitations and Next Steps</a:t>
            </a:r>
            <a:endParaRPr lang="en-US" sz="3150" dirty="0"/>
          </a:p>
        </p:txBody>
      </p:sp>
      <p:sp>
        <p:nvSpPr>
          <p:cNvPr id="3" name="Text 1"/>
          <p:cNvSpPr/>
          <p:nvPr/>
        </p:nvSpPr>
        <p:spPr>
          <a:xfrm>
            <a:off x="793790" y="1689616"/>
            <a:ext cx="13042821" cy="235744"/>
          </a:xfrm>
          <a:prstGeom prst="rect">
            <a:avLst/>
          </a:prstGeom>
          <a:noFill/>
          <a:ln/>
        </p:spPr>
        <p:txBody>
          <a:bodyPr wrap="none" lIns="0" tIns="0" rIns="0" bIns="0" rtlCol="0" anchor="t"/>
          <a:lstStyle/>
          <a:p>
            <a:pPr algn="l" indent="0" marL="0">
              <a:lnSpc>
                <a:spcPts val="1850"/>
              </a:lnSpc>
              <a:buNone/>
            </a:pPr>
            <a:r>
              <a:rPr lang="en-US" sz="1150" dirty="0">
                <a:solidFill>
                  <a:srgbClr val="272525"/>
                </a:solidFill>
                <a:latin typeface="Inter" pitchFamily="34" charset="0"/>
                <a:ea typeface="Inter" pitchFamily="34" charset="-122"/>
                <a:cs typeface="Inter" pitchFamily="34" charset="-120"/>
              </a:rPr>
              <a:t>Our analysis offers valuable insights but faces constraints that shape our future development priorities.</a:t>
            </a:r>
            <a:endParaRPr lang="en-US" sz="1150" dirty="0"/>
          </a:p>
        </p:txBody>
      </p:sp>
      <p:sp>
        <p:nvSpPr>
          <p:cNvPr id="4" name="Text 2"/>
          <p:cNvSpPr/>
          <p:nvPr/>
        </p:nvSpPr>
        <p:spPr>
          <a:xfrm>
            <a:off x="793790" y="2238613"/>
            <a:ext cx="2027158" cy="253365"/>
          </a:xfrm>
          <a:prstGeom prst="rect">
            <a:avLst/>
          </a:prstGeom>
          <a:noFill/>
          <a:ln/>
        </p:spPr>
        <p:txBody>
          <a:bodyPr wrap="none" lIns="0" tIns="0" rIns="0" bIns="0" rtlCol="0" anchor="t"/>
          <a:lstStyle/>
          <a:p>
            <a:pPr algn="l" indent="0" marL="0">
              <a:lnSpc>
                <a:spcPts val="1950"/>
              </a:lnSpc>
              <a:buNone/>
            </a:pPr>
            <a:r>
              <a:rPr lang="en-US" sz="1550" b="1" dirty="0">
                <a:solidFill>
                  <a:srgbClr val="F95F88"/>
                </a:solidFill>
                <a:latin typeface="Petrona Bold" pitchFamily="34" charset="0"/>
                <a:ea typeface="Petrona Bold" pitchFamily="34" charset="-122"/>
                <a:cs typeface="Petrona Bold" pitchFamily="34" charset="-120"/>
              </a:rPr>
              <a:t>Current Limitations</a:t>
            </a:r>
            <a:endParaRPr lang="en-US" sz="1550" dirty="0"/>
          </a:p>
        </p:txBody>
      </p:sp>
      <p:sp>
        <p:nvSpPr>
          <p:cNvPr id="5" name="Text 3"/>
          <p:cNvSpPr/>
          <p:nvPr/>
        </p:nvSpPr>
        <p:spPr>
          <a:xfrm>
            <a:off x="793790" y="2639378"/>
            <a:ext cx="6341626" cy="235744"/>
          </a:xfrm>
          <a:prstGeom prst="rect">
            <a:avLst/>
          </a:prstGeom>
          <a:noFill/>
          <a:ln/>
        </p:spPr>
        <p:txBody>
          <a:bodyPr wrap="none" lIns="0" tIns="0" rIns="0" bIns="0" rtlCol="0" anchor="t"/>
          <a:lstStyle/>
          <a:p>
            <a:pPr algn="l" marL="342900" indent="-342900">
              <a:lnSpc>
                <a:spcPts val="1850"/>
              </a:lnSpc>
              <a:buSzPct val="100000"/>
              <a:buChar char="•"/>
            </a:pPr>
            <a:r>
              <a:rPr lang="en-US" sz="1150" b="1" dirty="0">
                <a:solidFill>
                  <a:srgbClr val="272525"/>
                </a:solidFill>
                <a:latin typeface="Inter" pitchFamily="34" charset="0"/>
                <a:ea typeface="Inter" pitchFamily="34" charset="-122"/>
                <a:cs typeface="Inter" pitchFamily="34" charset="-120"/>
              </a:rPr>
              <a:t>No demographic data:</a:t>
            </a:r>
            <a:pPr algn="l" indent="0" marL="0">
              <a:lnSpc>
                <a:spcPts val="1850"/>
              </a:lnSpc>
              <a:buNone/>
            </a:pPr>
            <a:r>
              <a:rPr lang="en-US" sz="1150" dirty="0">
                <a:solidFill>
                  <a:srgbClr val="272525"/>
                </a:solidFill>
                <a:latin typeface="Inter" pitchFamily="34" charset="0"/>
                <a:ea typeface="Inter" pitchFamily="34" charset="-122"/>
                <a:cs typeface="Inter" pitchFamily="34" charset="-120"/>
              </a:rPr>
              <a:t> Can't segment user engagement by age, gender or location</a:t>
            </a:r>
            <a:endParaRPr lang="en-US" sz="1150" dirty="0"/>
          </a:p>
        </p:txBody>
      </p:sp>
      <p:sp>
        <p:nvSpPr>
          <p:cNvPr id="6" name="Text 4"/>
          <p:cNvSpPr/>
          <p:nvPr/>
        </p:nvSpPr>
        <p:spPr>
          <a:xfrm>
            <a:off x="793790" y="2926675"/>
            <a:ext cx="6341626" cy="235744"/>
          </a:xfrm>
          <a:prstGeom prst="rect">
            <a:avLst/>
          </a:prstGeom>
          <a:noFill/>
          <a:ln/>
        </p:spPr>
        <p:txBody>
          <a:bodyPr wrap="none" lIns="0" tIns="0" rIns="0" bIns="0" rtlCol="0" anchor="t"/>
          <a:lstStyle/>
          <a:p>
            <a:pPr algn="l" marL="342900" indent="-342900">
              <a:lnSpc>
                <a:spcPts val="1850"/>
              </a:lnSpc>
              <a:buSzPct val="100000"/>
              <a:buChar char="•"/>
            </a:pPr>
            <a:r>
              <a:rPr lang="en-US" sz="1150" b="1" dirty="0">
                <a:solidFill>
                  <a:srgbClr val="272525"/>
                </a:solidFill>
                <a:latin typeface="Inter" pitchFamily="34" charset="0"/>
                <a:ea typeface="Inter" pitchFamily="34" charset="-122"/>
                <a:cs typeface="Inter" pitchFamily="34" charset="-120"/>
              </a:rPr>
              <a:t>Limited temporal resolution:</a:t>
            </a:r>
            <a:pPr algn="l" indent="0" marL="0">
              <a:lnSpc>
                <a:spcPts val="1850"/>
              </a:lnSpc>
              <a:buNone/>
            </a:pPr>
            <a:r>
              <a:rPr lang="en-US" sz="1150" dirty="0">
                <a:solidFill>
                  <a:srgbClr val="272525"/>
                </a:solidFill>
                <a:latin typeface="Inter" pitchFamily="34" charset="0"/>
                <a:ea typeface="Inter" pitchFamily="34" charset="-122"/>
                <a:cs typeface="Inter" pitchFamily="34" charset="-120"/>
              </a:rPr>
              <a:t> Identical timestamps prevent sequential behavior analysis</a:t>
            </a:r>
            <a:endParaRPr lang="en-US" sz="1150" dirty="0"/>
          </a:p>
        </p:txBody>
      </p:sp>
      <p:sp>
        <p:nvSpPr>
          <p:cNvPr id="7" name="Text 5"/>
          <p:cNvSpPr/>
          <p:nvPr/>
        </p:nvSpPr>
        <p:spPr>
          <a:xfrm>
            <a:off x="793790" y="3213973"/>
            <a:ext cx="6341626" cy="471488"/>
          </a:xfrm>
          <a:prstGeom prst="rect">
            <a:avLst/>
          </a:prstGeom>
          <a:noFill/>
          <a:ln/>
        </p:spPr>
        <p:txBody>
          <a:bodyPr wrap="square" lIns="0" tIns="0" rIns="0" bIns="0" rtlCol="0" anchor="t"/>
          <a:lstStyle/>
          <a:p>
            <a:pPr algn="l" marL="342900" indent="-342900">
              <a:lnSpc>
                <a:spcPts val="1850"/>
              </a:lnSpc>
              <a:buSzPct val="100000"/>
              <a:buChar char="•"/>
            </a:pPr>
            <a:r>
              <a:rPr lang="en-US" sz="1150" b="1" dirty="0">
                <a:solidFill>
                  <a:srgbClr val="272525"/>
                </a:solidFill>
                <a:latin typeface="Inter" pitchFamily="34" charset="0"/>
                <a:ea typeface="Inter" pitchFamily="34" charset="-122"/>
                <a:cs typeface="Inter" pitchFamily="34" charset="-120"/>
              </a:rPr>
              <a:t>No content type differentiation:</a:t>
            </a:r>
            <a:pPr algn="l" indent="0" marL="0">
              <a:lnSpc>
                <a:spcPts val="1850"/>
              </a:lnSpc>
              <a:buNone/>
            </a:pPr>
            <a:r>
              <a:rPr lang="en-US" sz="1150" dirty="0">
                <a:solidFill>
                  <a:srgbClr val="272525"/>
                </a:solidFill>
                <a:latin typeface="Inter" pitchFamily="34" charset="0"/>
                <a:ea typeface="Inter" pitchFamily="34" charset="-122"/>
                <a:cs typeface="Inter" pitchFamily="34" charset="-120"/>
              </a:rPr>
              <a:t> Unable to distinguish between photos, videos, stories, or reels</a:t>
            </a:r>
            <a:endParaRPr lang="en-US" sz="1150" dirty="0"/>
          </a:p>
        </p:txBody>
      </p:sp>
      <p:sp>
        <p:nvSpPr>
          <p:cNvPr id="8" name="Text 6"/>
          <p:cNvSpPr/>
          <p:nvPr/>
        </p:nvSpPr>
        <p:spPr>
          <a:xfrm>
            <a:off x="793790" y="3737015"/>
            <a:ext cx="6341626" cy="235744"/>
          </a:xfrm>
          <a:prstGeom prst="rect">
            <a:avLst/>
          </a:prstGeom>
          <a:noFill/>
          <a:ln/>
        </p:spPr>
        <p:txBody>
          <a:bodyPr wrap="none" lIns="0" tIns="0" rIns="0" bIns="0" rtlCol="0" anchor="t"/>
          <a:lstStyle/>
          <a:p>
            <a:pPr algn="l" marL="342900" indent="-342900">
              <a:lnSpc>
                <a:spcPts val="1850"/>
              </a:lnSpc>
              <a:buSzPct val="100000"/>
              <a:buChar char="•"/>
            </a:pPr>
            <a:r>
              <a:rPr lang="en-US" sz="1150" b="1" dirty="0">
                <a:solidFill>
                  <a:srgbClr val="272525"/>
                </a:solidFill>
                <a:latin typeface="Inter" pitchFamily="34" charset="0"/>
                <a:ea typeface="Inter" pitchFamily="34" charset="-122"/>
                <a:cs typeface="Inter" pitchFamily="34" charset="-120"/>
              </a:rPr>
              <a:t>Missing context metadata:</a:t>
            </a:r>
            <a:pPr algn="l" indent="0" marL="0">
              <a:lnSpc>
                <a:spcPts val="1850"/>
              </a:lnSpc>
              <a:buNone/>
            </a:pPr>
            <a:r>
              <a:rPr lang="en-US" sz="1150" dirty="0">
                <a:solidFill>
                  <a:srgbClr val="272525"/>
                </a:solidFill>
                <a:latin typeface="Inter" pitchFamily="34" charset="0"/>
                <a:ea typeface="Inter" pitchFamily="34" charset="-122"/>
                <a:cs typeface="Inter" pitchFamily="34" charset="-120"/>
              </a:rPr>
              <a:t> Lack of information on content quality driving engagement</a:t>
            </a:r>
            <a:endParaRPr lang="en-US" sz="1150" dirty="0"/>
          </a:p>
        </p:txBody>
      </p:sp>
      <p:sp>
        <p:nvSpPr>
          <p:cNvPr id="9" name="Text 7"/>
          <p:cNvSpPr/>
          <p:nvPr/>
        </p:nvSpPr>
        <p:spPr>
          <a:xfrm>
            <a:off x="793790" y="4024312"/>
            <a:ext cx="6341626" cy="235744"/>
          </a:xfrm>
          <a:prstGeom prst="rect">
            <a:avLst/>
          </a:prstGeom>
          <a:noFill/>
          <a:ln/>
        </p:spPr>
        <p:txBody>
          <a:bodyPr wrap="none" lIns="0" tIns="0" rIns="0" bIns="0" rtlCol="0" anchor="t"/>
          <a:lstStyle/>
          <a:p>
            <a:pPr algn="l" marL="342900" indent="-342900">
              <a:lnSpc>
                <a:spcPts val="1850"/>
              </a:lnSpc>
              <a:buSzPct val="100000"/>
              <a:buChar char="•"/>
            </a:pPr>
            <a:r>
              <a:rPr lang="en-US" sz="1150" b="1" dirty="0">
                <a:solidFill>
                  <a:srgbClr val="272525"/>
                </a:solidFill>
                <a:latin typeface="Inter" pitchFamily="34" charset="0"/>
                <a:ea typeface="Inter" pitchFamily="34" charset="-122"/>
                <a:cs typeface="Inter" pitchFamily="34" charset="-120"/>
              </a:rPr>
              <a:t>Incomplete user journey:</a:t>
            </a:r>
            <a:pPr algn="l" indent="0" marL="0">
              <a:lnSpc>
                <a:spcPts val="1850"/>
              </a:lnSpc>
              <a:buNone/>
            </a:pPr>
            <a:r>
              <a:rPr lang="en-US" sz="1150" dirty="0">
                <a:solidFill>
                  <a:srgbClr val="272525"/>
                </a:solidFill>
                <a:latin typeface="Inter" pitchFamily="34" charset="0"/>
                <a:ea typeface="Inter" pitchFamily="34" charset="-122"/>
                <a:cs typeface="Inter" pitchFamily="34" charset="-120"/>
              </a:rPr>
              <a:t> Limited visibility into cross-platform interactions</a:t>
            </a:r>
            <a:endParaRPr lang="en-US" sz="1150" dirty="0"/>
          </a:p>
        </p:txBody>
      </p:sp>
      <p:sp>
        <p:nvSpPr>
          <p:cNvPr id="10" name="Text 8"/>
          <p:cNvSpPr/>
          <p:nvPr/>
        </p:nvSpPr>
        <p:spPr>
          <a:xfrm>
            <a:off x="7502604" y="2238613"/>
            <a:ext cx="2027158" cy="253365"/>
          </a:xfrm>
          <a:prstGeom prst="rect">
            <a:avLst/>
          </a:prstGeom>
          <a:noFill/>
          <a:ln/>
        </p:spPr>
        <p:txBody>
          <a:bodyPr wrap="none" lIns="0" tIns="0" rIns="0" bIns="0" rtlCol="0" anchor="t"/>
          <a:lstStyle/>
          <a:p>
            <a:pPr algn="l" indent="0" marL="0">
              <a:lnSpc>
                <a:spcPts val="1950"/>
              </a:lnSpc>
              <a:buNone/>
            </a:pPr>
            <a:r>
              <a:rPr lang="en-US" sz="1550" b="1" dirty="0">
                <a:solidFill>
                  <a:srgbClr val="F95F88"/>
                </a:solidFill>
                <a:latin typeface="Petrona Bold" pitchFamily="34" charset="0"/>
                <a:ea typeface="Petrona Bold" pitchFamily="34" charset="-122"/>
                <a:cs typeface="Petrona Bold" pitchFamily="34" charset="-120"/>
              </a:rPr>
              <a:t>Future Opportunities</a:t>
            </a:r>
            <a:endParaRPr lang="en-US" sz="1550" dirty="0"/>
          </a:p>
        </p:txBody>
      </p:sp>
      <p:sp>
        <p:nvSpPr>
          <p:cNvPr id="11" name="Text 9"/>
          <p:cNvSpPr/>
          <p:nvPr/>
        </p:nvSpPr>
        <p:spPr>
          <a:xfrm>
            <a:off x="7502604" y="2639378"/>
            <a:ext cx="6341626" cy="235744"/>
          </a:xfrm>
          <a:prstGeom prst="rect">
            <a:avLst/>
          </a:prstGeom>
          <a:noFill/>
          <a:ln/>
        </p:spPr>
        <p:txBody>
          <a:bodyPr wrap="none" lIns="0" tIns="0" rIns="0" bIns="0" rtlCol="0" anchor="t"/>
          <a:lstStyle/>
          <a:p>
            <a:pPr algn="l" marL="342900" indent="-342900">
              <a:lnSpc>
                <a:spcPts val="1850"/>
              </a:lnSpc>
              <a:buSzPct val="100000"/>
              <a:buChar char="•"/>
            </a:pPr>
            <a:r>
              <a:rPr lang="en-US" sz="1150" b="1" dirty="0">
                <a:solidFill>
                  <a:srgbClr val="272525"/>
                </a:solidFill>
                <a:latin typeface="Inter" pitchFamily="34" charset="0"/>
                <a:ea typeface="Inter" pitchFamily="34" charset="-122"/>
                <a:cs typeface="Inter" pitchFamily="34" charset="-120"/>
              </a:rPr>
              <a:t>Enrich demographics:</a:t>
            </a:r>
            <a:pPr algn="l" indent="0" marL="0">
              <a:lnSpc>
                <a:spcPts val="1850"/>
              </a:lnSpc>
              <a:buNone/>
            </a:pPr>
            <a:r>
              <a:rPr lang="en-US" sz="1150" dirty="0">
                <a:solidFill>
                  <a:srgbClr val="272525"/>
                </a:solidFill>
                <a:latin typeface="Inter" pitchFamily="34" charset="0"/>
                <a:ea typeface="Inter" pitchFamily="34" charset="-122"/>
                <a:cs typeface="Inter" pitchFamily="34" charset="-120"/>
              </a:rPr>
              <a:t> Implement cohort analysis by age groups and regions</a:t>
            </a:r>
            <a:endParaRPr lang="en-US" sz="1150" dirty="0"/>
          </a:p>
        </p:txBody>
      </p:sp>
      <p:sp>
        <p:nvSpPr>
          <p:cNvPr id="12" name="Text 10"/>
          <p:cNvSpPr/>
          <p:nvPr/>
        </p:nvSpPr>
        <p:spPr>
          <a:xfrm>
            <a:off x="7502604" y="2926675"/>
            <a:ext cx="6341626" cy="235744"/>
          </a:xfrm>
          <a:prstGeom prst="rect">
            <a:avLst/>
          </a:prstGeom>
          <a:noFill/>
          <a:ln/>
        </p:spPr>
        <p:txBody>
          <a:bodyPr wrap="none" lIns="0" tIns="0" rIns="0" bIns="0" rtlCol="0" anchor="t"/>
          <a:lstStyle/>
          <a:p>
            <a:pPr algn="l" marL="342900" indent="-342900">
              <a:lnSpc>
                <a:spcPts val="1850"/>
              </a:lnSpc>
              <a:buSzPct val="100000"/>
              <a:buChar char="•"/>
            </a:pPr>
            <a:r>
              <a:rPr lang="en-US" sz="1150" b="1" dirty="0">
                <a:solidFill>
                  <a:srgbClr val="272525"/>
                </a:solidFill>
                <a:latin typeface="Inter" pitchFamily="34" charset="0"/>
                <a:ea typeface="Inter" pitchFamily="34" charset="-122"/>
                <a:cs typeface="Inter" pitchFamily="34" charset="-120"/>
              </a:rPr>
              <a:t>Analyze sentiment:</a:t>
            </a:r>
            <a:pPr algn="l" indent="0" marL="0">
              <a:lnSpc>
                <a:spcPts val="1850"/>
              </a:lnSpc>
              <a:buNone/>
            </a:pPr>
            <a:r>
              <a:rPr lang="en-US" sz="1150" dirty="0">
                <a:solidFill>
                  <a:srgbClr val="272525"/>
                </a:solidFill>
                <a:latin typeface="Inter" pitchFamily="34" charset="0"/>
                <a:ea typeface="Inter" pitchFamily="34" charset="-122"/>
                <a:cs typeface="Inter" pitchFamily="34" charset="-120"/>
              </a:rPr>
              <a:t> Deploy NLP to assess emotional responses to content</a:t>
            </a:r>
            <a:endParaRPr lang="en-US" sz="1150" dirty="0"/>
          </a:p>
        </p:txBody>
      </p:sp>
      <p:sp>
        <p:nvSpPr>
          <p:cNvPr id="13" name="Text 11"/>
          <p:cNvSpPr/>
          <p:nvPr/>
        </p:nvSpPr>
        <p:spPr>
          <a:xfrm>
            <a:off x="7502604" y="3213973"/>
            <a:ext cx="6341626" cy="235744"/>
          </a:xfrm>
          <a:prstGeom prst="rect">
            <a:avLst/>
          </a:prstGeom>
          <a:noFill/>
          <a:ln/>
        </p:spPr>
        <p:txBody>
          <a:bodyPr wrap="none" lIns="0" tIns="0" rIns="0" bIns="0" rtlCol="0" anchor="t"/>
          <a:lstStyle/>
          <a:p>
            <a:pPr algn="l" marL="342900" indent="-342900">
              <a:lnSpc>
                <a:spcPts val="1850"/>
              </a:lnSpc>
              <a:buSzPct val="100000"/>
              <a:buChar char="•"/>
            </a:pPr>
            <a:r>
              <a:rPr lang="en-US" sz="1150" b="1" dirty="0">
                <a:solidFill>
                  <a:srgbClr val="272525"/>
                </a:solidFill>
                <a:latin typeface="Inter" pitchFamily="34" charset="0"/>
                <a:ea typeface="Inter" pitchFamily="34" charset="-122"/>
                <a:cs typeface="Inter" pitchFamily="34" charset="-120"/>
              </a:rPr>
              <a:t>A/B test campaigns:</a:t>
            </a:r>
            <a:pPr algn="l" indent="0" marL="0">
              <a:lnSpc>
                <a:spcPts val="1850"/>
              </a:lnSpc>
              <a:buNone/>
            </a:pPr>
            <a:r>
              <a:rPr lang="en-US" sz="1150" dirty="0">
                <a:solidFill>
                  <a:srgbClr val="272525"/>
                </a:solidFill>
                <a:latin typeface="Inter" pitchFamily="34" charset="0"/>
                <a:ea typeface="Inter" pitchFamily="34" charset="-122"/>
                <a:cs typeface="Inter" pitchFamily="34" charset="-120"/>
              </a:rPr>
              <a:t> Create experiments to validate findings with targeted messaging</a:t>
            </a:r>
            <a:endParaRPr lang="en-US" sz="1150" dirty="0"/>
          </a:p>
        </p:txBody>
      </p:sp>
      <p:sp>
        <p:nvSpPr>
          <p:cNvPr id="14" name="Text 12"/>
          <p:cNvSpPr/>
          <p:nvPr/>
        </p:nvSpPr>
        <p:spPr>
          <a:xfrm>
            <a:off x="7502604" y="3501271"/>
            <a:ext cx="6341626" cy="235744"/>
          </a:xfrm>
          <a:prstGeom prst="rect">
            <a:avLst/>
          </a:prstGeom>
          <a:noFill/>
          <a:ln/>
        </p:spPr>
        <p:txBody>
          <a:bodyPr wrap="none" lIns="0" tIns="0" rIns="0" bIns="0" rtlCol="0" anchor="t"/>
          <a:lstStyle/>
          <a:p>
            <a:pPr algn="l" marL="342900" indent="-342900">
              <a:lnSpc>
                <a:spcPts val="1850"/>
              </a:lnSpc>
              <a:buSzPct val="100000"/>
              <a:buChar char="•"/>
            </a:pPr>
            <a:r>
              <a:rPr lang="en-US" sz="1150" b="1" dirty="0">
                <a:solidFill>
                  <a:srgbClr val="272525"/>
                </a:solidFill>
                <a:latin typeface="Inter" pitchFamily="34" charset="0"/>
                <a:ea typeface="Inter" pitchFamily="34" charset="-122"/>
                <a:cs typeface="Inter" pitchFamily="34" charset="-120"/>
              </a:rPr>
              <a:t>Integrate ad metrics:</a:t>
            </a:r>
            <a:pPr algn="l" indent="0" marL="0">
              <a:lnSpc>
                <a:spcPts val="1850"/>
              </a:lnSpc>
              <a:buNone/>
            </a:pPr>
            <a:r>
              <a:rPr lang="en-US" sz="1150" dirty="0">
                <a:solidFill>
                  <a:srgbClr val="272525"/>
                </a:solidFill>
                <a:latin typeface="Inter" pitchFamily="34" charset="0"/>
                <a:ea typeface="Inter" pitchFamily="34" charset="-122"/>
                <a:cs typeface="Inter" pitchFamily="34" charset="-120"/>
              </a:rPr>
              <a:t> Connect organic engagement with paid campaign performance</a:t>
            </a:r>
            <a:endParaRPr lang="en-US" sz="1150" dirty="0"/>
          </a:p>
        </p:txBody>
      </p:sp>
      <p:sp>
        <p:nvSpPr>
          <p:cNvPr id="15" name="Text 13"/>
          <p:cNvSpPr/>
          <p:nvPr/>
        </p:nvSpPr>
        <p:spPr>
          <a:xfrm>
            <a:off x="7502604" y="3788569"/>
            <a:ext cx="6341626" cy="235744"/>
          </a:xfrm>
          <a:prstGeom prst="rect">
            <a:avLst/>
          </a:prstGeom>
          <a:noFill/>
          <a:ln/>
        </p:spPr>
        <p:txBody>
          <a:bodyPr wrap="none" lIns="0" tIns="0" rIns="0" bIns="0" rtlCol="0" anchor="t"/>
          <a:lstStyle/>
          <a:p>
            <a:pPr algn="l" marL="342900" indent="-342900">
              <a:lnSpc>
                <a:spcPts val="1850"/>
              </a:lnSpc>
              <a:buSzPct val="100000"/>
              <a:buChar char="•"/>
            </a:pPr>
            <a:r>
              <a:rPr lang="en-US" sz="1150" b="1" dirty="0">
                <a:solidFill>
                  <a:srgbClr val="272525"/>
                </a:solidFill>
                <a:latin typeface="Inter" pitchFamily="34" charset="0"/>
                <a:ea typeface="Inter" pitchFamily="34" charset="-122"/>
                <a:cs typeface="Inter" pitchFamily="34" charset="-120"/>
              </a:rPr>
              <a:t>Develop predictions:</a:t>
            </a:r>
            <a:pPr algn="l" indent="0" marL="0">
              <a:lnSpc>
                <a:spcPts val="1850"/>
              </a:lnSpc>
              <a:buNone/>
            </a:pPr>
            <a:r>
              <a:rPr lang="en-US" sz="1150" dirty="0">
                <a:solidFill>
                  <a:srgbClr val="272525"/>
                </a:solidFill>
                <a:latin typeface="Inter" pitchFamily="34" charset="0"/>
                <a:ea typeface="Inter" pitchFamily="34" charset="-122"/>
                <a:cs typeface="Inter" pitchFamily="34" charset="-120"/>
              </a:rPr>
              <a:t> Build ML models to forecast growth based on early signals</a:t>
            </a:r>
            <a:endParaRPr lang="en-US" sz="1150" dirty="0"/>
          </a:p>
        </p:txBody>
      </p:sp>
      <p:sp>
        <p:nvSpPr>
          <p:cNvPr id="16" name="Text 14"/>
          <p:cNvSpPr/>
          <p:nvPr/>
        </p:nvSpPr>
        <p:spPr>
          <a:xfrm>
            <a:off x="793790" y="4532709"/>
            <a:ext cx="2444948" cy="253365"/>
          </a:xfrm>
          <a:prstGeom prst="rect">
            <a:avLst/>
          </a:prstGeom>
          <a:noFill/>
          <a:ln/>
        </p:spPr>
        <p:txBody>
          <a:bodyPr wrap="none" lIns="0" tIns="0" rIns="0" bIns="0" rtlCol="0" anchor="t"/>
          <a:lstStyle/>
          <a:p>
            <a:pPr algn="l" indent="0" marL="0">
              <a:lnSpc>
                <a:spcPts val="1950"/>
              </a:lnSpc>
              <a:buNone/>
            </a:pPr>
            <a:r>
              <a:rPr lang="en-US" sz="1550" b="1" dirty="0">
                <a:solidFill>
                  <a:srgbClr val="F95F88"/>
                </a:solidFill>
                <a:latin typeface="Petrona Bold" pitchFamily="34" charset="0"/>
                <a:ea typeface="Petrona Bold" pitchFamily="34" charset="-122"/>
                <a:cs typeface="Petrona Bold" pitchFamily="34" charset="-120"/>
              </a:rPr>
              <a:t>Implementation Roadmap</a:t>
            </a:r>
            <a:endParaRPr lang="en-US" sz="1550" dirty="0"/>
          </a:p>
        </p:txBody>
      </p:sp>
      <p:sp>
        <p:nvSpPr>
          <p:cNvPr id="17" name="Shape 15"/>
          <p:cNvSpPr/>
          <p:nvPr/>
        </p:nvSpPr>
        <p:spPr>
          <a:xfrm>
            <a:off x="793790" y="6174343"/>
            <a:ext cx="13042821" cy="15240"/>
          </a:xfrm>
          <a:prstGeom prst="roundRect">
            <a:avLst>
              <a:gd name="adj" fmla="val 406325"/>
            </a:avLst>
          </a:prstGeom>
          <a:solidFill>
            <a:srgbClr val="C6BDDA"/>
          </a:solidFill>
          <a:ln/>
        </p:spPr>
      </p:sp>
      <p:sp>
        <p:nvSpPr>
          <p:cNvPr id="18" name="Shape 16"/>
          <p:cNvSpPr/>
          <p:nvPr/>
        </p:nvSpPr>
        <p:spPr>
          <a:xfrm>
            <a:off x="3339465" y="5732145"/>
            <a:ext cx="15240" cy="442198"/>
          </a:xfrm>
          <a:prstGeom prst="roundRect">
            <a:avLst>
              <a:gd name="adj" fmla="val 406325"/>
            </a:avLst>
          </a:prstGeom>
          <a:solidFill>
            <a:srgbClr val="C6BDDA"/>
          </a:solidFill>
          <a:ln/>
        </p:spPr>
      </p:sp>
      <p:sp>
        <p:nvSpPr>
          <p:cNvPr id="19" name="Shape 17"/>
          <p:cNvSpPr/>
          <p:nvPr/>
        </p:nvSpPr>
        <p:spPr>
          <a:xfrm>
            <a:off x="3181231" y="6008489"/>
            <a:ext cx="331708" cy="331708"/>
          </a:xfrm>
          <a:prstGeom prst="roundRect">
            <a:avLst>
              <a:gd name="adj" fmla="val 18668"/>
            </a:avLst>
          </a:prstGeom>
          <a:solidFill>
            <a:srgbClr val="E0D7F4"/>
          </a:solidFill>
          <a:ln w="7620">
            <a:solidFill>
              <a:srgbClr val="C6BDDA"/>
            </a:solidFill>
            <a:prstDash val="solid"/>
          </a:ln>
        </p:spPr>
      </p:sp>
      <p:pic>
        <p:nvPicPr>
          <p:cNvPr id="20" name="Image 0" descr="preencoded.png">    </p:cNvPr>
          <p:cNvPicPr>
            <a:picLocks noChangeAspect="1"/>
          </p:cNvPicPr>
          <p:nvPr/>
        </p:nvPicPr>
        <p:blipFill>
          <a:blip r:embed="rId1"/>
          <a:stretch>
            <a:fillRect/>
          </a:stretch>
        </p:blipFill>
        <p:spPr>
          <a:xfrm>
            <a:off x="3225463" y="6022300"/>
            <a:ext cx="243245" cy="304086"/>
          </a:xfrm>
          <a:prstGeom prst="rect">
            <a:avLst/>
          </a:prstGeom>
        </p:spPr>
      </p:pic>
      <p:sp>
        <p:nvSpPr>
          <p:cNvPr id="21" name="Text 18"/>
          <p:cNvSpPr/>
          <p:nvPr/>
        </p:nvSpPr>
        <p:spPr>
          <a:xfrm>
            <a:off x="2300883" y="5007173"/>
            <a:ext cx="2092404" cy="253365"/>
          </a:xfrm>
          <a:prstGeom prst="rect">
            <a:avLst/>
          </a:prstGeom>
          <a:noFill/>
          <a:ln/>
        </p:spPr>
        <p:txBody>
          <a:bodyPr wrap="none" lIns="0" tIns="0" rIns="0" bIns="0" rtlCol="0" anchor="t"/>
          <a:lstStyle/>
          <a:p>
            <a:pPr algn="ctr" indent="0" marL="0">
              <a:lnSpc>
                <a:spcPts val="1950"/>
              </a:lnSpc>
              <a:buNone/>
            </a:pPr>
            <a:r>
              <a:rPr lang="en-US" sz="1550" b="1" dirty="0">
                <a:solidFill>
                  <a:srgbClr val="272525"/>
                </a:solidFill>
                <a:latin typeface="Petrona Bold" pitchFamily="34" charset="0"/>
                <a:ea typeface="Petrona Bold" pitchFamily="34" charset="-122"/>
                <a:cs typeface="Petrona Bold" pitchFamily="34" charset="-120"/>
              </a:rPr>
              <a:t>Q1: Data Enhancement</a:t>
            </a:r>
            <a:endParaRPr lang="en-US" sz="1550" dirty="0"/>
          </a:p>
        </p:txBody>
      </p:sp>
      <p:sp>
        <p:nvSpPr>
          <p:cNvPr id="22" name="Text 19"/>
          <p:cNvSpPr/>
          <p:nvPr/>
        </p:nvSpPr>
        <p:spPr>
          <a:xfrm>
            <a:off x="941189" y="5348883"/>
            <a:ext cx="4811792" cy="235744"/>
          </a:xfrm>
          <a:prstGeom prst="rect">
            <a:avLst/>
          </a:prstGeom>
          <a:noFill/>
          <a:ln/>
        </p:spPr>
        <p:txBody>
          <a:bodyPr wrap="none" lIns="0" tIns="0" rIns="0" bIns="0" rtlCol="0" anchor="t"/>
          <a:lstStyle/>
          <a:p>
            <a:pPr algn="ctr" indent="0" marL="0">
              <a:lnSpc>
                <a:spcPts val="1850"/>
              </a:lnSpc>
              <a:buNone/>
            </a:pPr>
            <a:r>
              <a:rPr lang="en-US" sz="1150" dirty="0">
                <a:solidFill>
                  <a:srgbClr val="272525"/>
                </a:solidFill>
                <a:latin typeface="Inter" pitchFamily="34" charset="0"/>
                <a:ea typeface="Inter" pitchFamily="34" charset="-122"/>
                <a:cs typeface="Inter" pitchFamily="34" charset="-120"/>
              </a:rPr>
              <a:t>Improve tracking and integrate demographic data sources</a:t>
            </a:r>
            <a:endParaRPr lang="en-US" sz="1150" dirty="0"/>
          </a:p>
        </p:txBody>
      </p:sp>
      <p:sp>
        <p:nvSpPr>
          <p:cNvPr id="23" name="Shape 20"/>
          <p:cNvSpPr/>
          <p:nvPr/>
        </p:nvSpPr>
        <p:spPr>
          <a:xfrm>
            <a:off x="5984796" y="6174343"/>
            <a:ext cx="15240" cy="442198"/>
          </a:xfrm>
          <a:prstGeom prst="roundRect">
            <a:avLst>
              <a:gd name="adj" fmla="val 406325"/>
            </a:avLst>
          </a:prstGeom>
          <a:solidFill>
            <a:srgbClr val="C6BDDA"/>
          </a:solidFill>
          <a:ln/>
        </p:spPr>
      </p:sp>
      <p:sp>
        <p:nvSpPr>
          <p:cNvPr id="24" name="Shape 21"/>
          <p:cNvSpPr/>
          <p:nvPr/>
        </p:nvSpPr>
        <p:spPr>
          <a:xfrm>
            <a:off x="5826562" y="6008489"/>
            <a:ext cx="331708" cy="331708"/>
          </a:xfrm>
          <a:prstGeom prst="roundRect">
            <a:avLst>
              <a:gd name="adj" fmla="val 18668"/>
            </a:avLst>
          </a:prstGeom>
          <a:solidFill>
            <a:srgbClr val="E0D7F4"/>
          </a:solidFill>
          <a:ln w="7620">
            <a:solidFill>
              <a:srgbClr val="C6BDDA"/>
            </a:solidFill>
            <a:prstDash val="solid"/>
          </a:ln>
        </p:spPr>
      </p:sp>
      <p:pic>
        <p:nvPicPr>
          <p:cNvPr id="25" name="Image 1" descr="preencoded.png">    </p:cNvPr>
          <p:cNvPicPr>
            <a:picLocks noChangeAspect="1"/>
          </p:cNvPicPr>
          <p:nvPr/>
        </p:nvPicPr>
        <p:blipFill>
          <a:blip r:embed="rId2"/>
          <a:stretch>
            <a:fillRect/>
          </a:stretch>
        </p:blipFill>
        <p:spPr>
          <a:xfrm>
            <a:off x="5870793" y="6022300"/>
            <a:ext cx="243245" cy="304086"/>
          </a:xfrm>
          <a:prstGeom prst="rect">
            <a:avLst/>
          </a:prstGeom>
        </p:spPr>
      </p:pic>
      <p:sp>
        <p:nvSpPr>
          <p:cNvPr id="26" name="Text 22"/>
          <p:cNvSpPr/>
          <p:nvPr/>
        </p:nvSpPr>
        <p:spPr>
          <a:xfrm>
            <a:off x="4868466" y="6764060"/>
            <a:ext cx="2247781" cy="253365"/>
          </a:xfrm>
          <a:prstGeom prst="rect">
            <a:avLst/>
          </a:prstGeom>
          <a:noFill/>
          <a:ln/>
        </p:spPr>
        <p:txBody>
          <a:bodyPr wrap="none" lIns="0" tIns="0" rIns="0" bIns="0" rtlCol="0" anchor="t"/>
          <a:lstStyle/>
          <a:p>
            <a:pPr algn="ctr" indent="0" marL="0">
              <a:lnSpc>
                <a:spcPts val="1950"/>
              </a:lnSpc>
              <a:buNone/>
            </a:pPr>
            <a:r>
              <a:rPr lang="en-US" sz="1550" b="1" dirty="0">
                <a:solidFill>
                  <a:srgbClr val="272525"/>
                </a:solidFill>
                <a:latin typeface="Petrona Bold" pitchFamily="34" charset="0"/>
                <a:ea typeface="Petrona Bold" pitchFamily="34" charset="-122"/>
                <a:cs typeface="Petrona Bold" pitchFamily="34" charset="-120"/>
              </a:rPr>
              <a:t>Q2: Analytics Expansion</a:t>
            </a:r>
            <a:endParaRPr lang="en-US" sz="1550" dirty="0"/>
          </a:p>
        </p:txBody>
      </p:sp>
      <p:sp>
        <p:nvSpPr>
          <p:cNvPr id="27" name="Text 23"/>
          <p:cNvSpPr/>
          <p:nvPr/>
        </p:nvSpPr>
        <p:spPr>
          <a:xfrm>
            <a:off x="3586520" y="7105769"/>
            <a:ext cx="4811792" cy="235744"/>
          </a:xfrm>
          <a:prstGeom prst="rect">
            <a:avLst/>
          </a:prstGeom>
          <a:noFill/>
          <a:ln/>
        </p:spPr>
        <p:txBody>
          <a:bodyPr wrap="none" lIns="0" tIns="0" rIns="0" bIns="0" rtlCol="0" anchor="t"/>
          <a:lstStyle/>
          <a:p>
            <a:pPr algn="ctr" indent="0" marL="0">
              <a:lnSpc>
                <a:spcPts val="1850"/>
              </a:lnSpc>
              <a:buNone/>
            </a:pPr>
            <a:r>
              <a:rPr lang="en-US" sz="1150" dirty="0">
                <a:solidFill>
                  <a:srgbClr val="272525"/>
                </a:solidFill>
                <a:latin typeface="Inter" pitchFamily="34" charset="0"/>
                <a:ea typeface="Inter" pitchFamily="34" charset="-122"/>
                <a:cs typeface="Inter" pitchFamily="34" charset="-120"/>
              </a:rPr>
              <a:t>Implement sentiment analysis and user journey visualization</a:t>
            </a:r>
            <a:endParaRPr lang="en-US" sz="1150" dirty="0"/>
          </a:p>
        </p:txBody>
      </p:sp>
      <p:sp>
        <p:nvSpPr>
          <p:cNvPr id="28" name="Shape 24"/>
          <p:cNvSpPr/>
          <p:nvPr/>
        </p:nvSpPr>
        <p:spPr>
          <a:xfrm>
            <a:off x="8630245" y="5732145"/>
            <a:ext cx="15240" cy="442198"/>
          </a:xfrm>
          <a:prstGeom prst="roundRect">
            <a:avLst>
              <a:gd name="adj" fmla="val 406325"/>
            </a:avLst>
          </a:prstGeom>
          <a:solidFill>
            <a:srgbClr val="C6BDDA"/>
          </a:solidFill>
          <a:ln/>
        </p:spPr>
      </p:sp>
      <p:sp>
        <p:nvSpPr>
          <p:cNvPr id="29" name="Shape 25"/>
          <p:cNvSpPr/>
          <p:nvPr/>
        </p:nvSpPr>
        <p:spPr>
          <a:xfrm>
            <a:off x="8472011" y="6008489"/>
            <a:ext cx="331708" cy="331708"/>
          </a:xfrm>
          <a:prstGeom prst="roundRect">
            <a:avLst>
              <a:gd name="adj" fmla="val 18668"/>
            </a:avLst>
          </a:prstGeom>
          <a:solidFill>
            <a:srgbClr val="E0D7F4"/>
          </a:solidFill>
          <a:ln w="7620">
            <a:solidFill>
              <a:srgbClr val="C6BDDA"/>
            </a:solidFill>
            <a:prstDash val="solid"/>
          </a:ln>
        </p:spPr>
      </p:sp>
      <p:pic>
        <p:nvPicPr>
          <p:cNvPr id="30" name="Image 2" descr="preencoded.png">    </p:cNvPr>
          <p:cNvPicPr>
            <a:picLocks noChangeAspect="1"/>
          </p:cNvPicPr>
          <p:nvPr/>
        </p:nvPicPr>
        <p:blipFill>
          <a:blip r:embed="rId3"/>
          <a:stretch>
            <a:fillRect/>
          </a:stretch>
        </p:blipFill>
        <p:spPr>
          <a:xfrm>
            <a:off x="8516243" y="6022300"/>
            <a:ext cx="243245" cy="304086"/>
          </a:xfrm>
          <a:prstGeom prst="rect">
            <a:avLst/>
          </a:prstGeom>
        </p:spPr>
      </p:pic>
      <p:sp>
        <p:nvSpPr>
          <p:cNvPr id="31" name="Text 26"/>
          <p:cNvSpPr/>
          <p:nvPr/>
        </p:nvSpPr>
        <p:spPr>
          <a:xfrm>
            <a:off x="7624286" y="5007173"/>
            <a:ext cx="2027158" cy="253365"/>
          </a:xfrm>
          <a:prstGeom prst="rect">
            <a:avLst/>
          </a:prstGeom>
          <a:noFill/>
          <a:ln/>
        </p:spPr>
        <p:txBody>
          <a:bodyPr wrap="none" lIns="0" tIns="0" rIns="0" bIns="0" rtlCol="0" anchor="t"/>
          <a:lstStyle/>
          <a:p>
            <a:pPr algn="ctr" indent="0" marL="0">
              <a:lnSpc>
                <a:spcPts val="1950"/>
              </a:lnSpc>
              <a:buNone/>
            </a:pPr>
            <a:r>
              <a:rPr lang="en-US" sz="1550" b="1" dirty="0">
                <a:solidFill>
                  <a:srgbClr val="272525"/>
                </a:solidFill>
                <a:latin typeface="Petrona Bold" pitchFamily="34" charset="0"/>
                <a:ea typeface="Petrona Bold" pitchFamily="34" charset="-122"/>
                <a:cs typeface="Petrona Bold" pitchFamily="34" charset="-120"/>
              </a:rPr>
              <a:t>Q3: Campaign Testing</a:t>
            </a:r>
            <a:endParaRPr lang="en-US" sz="1550" dirty="0"/>
          </a:p>
        </p:txBody>
      </p:sp>
      <p:sp>
        <p:nvSpPr>
          <p:cNvPr id="32" name="Text 27"/>
          <p:cNvSpPr/>
          <p:nvPr/>
        </p:nvSpPr>
        <p:spPr>
          <a:xfrm>
            <a:off x="6231969" y="5348883"/>
            <a:ext cx="4811792" cy="235744"/>
          </a:xfrm>
          <a:prstGeom prst="rect">
            <a:avLst/>
          </a:prstGeom>
          <a:noFill/>
          <a:ln/>
        </p:spPr>
        <p:txBody>
          <a:bodyPr wrap="none" lIns="0" tIns="0" rIns="0" bIns="0" rtlCol="0" anchor="t"/>
          <a:lstStyle/>
          <a:p>
            <a:pPr algn="ctr" indent="0" marL="0">
              <a:lnSpc>
                <a:spcPts val="1850"/>
              </a:lnSpc>
              <a:buNone/>
            </a:pPr>
            <a:r>
              <a:rPr lang="en-US" sz="1150" dirty="0">
                <a:solidFill>
                  <a:srgbClr val="272525"/>
                </a:solidFill>
                <a:latin typeface="Inter" pitchFamily="34" charset="0"/>
                <a:ea typeface="Inter" pitchFamily="34" charset="-122"/>
                <a:cs typeface="Inter" pitchFamily="34" charset="-120"/>
              </a:rPr>
              <a:t>Launch A/B tests based on identified segments and triggers</a:t>
            </a:r>
            <a:endParaRPr lang="en-US" sz="1150" dirty="0"/>
          </a:p>
        </p:txBody>
      </p:sp>
      <p:sp>
        <p:nvSpPr>
          <p:cNvPr id="33" name="Shape 28"/>
          <p:cNvSpPr/>
          <p:nvPr/>
        </p:nvSpPr>
        <p:spPr>
          <a:xfrm>
            <a:off x="11275576" y="6174343"/>
            <a:ext cx="15240" cy="442198"/>
          </a:xfrm>
          <a:prstGeom prst="roundRect">
            <a:avLst>
              <a:gd name="adj" fmla="val 406325"/>
            </a:avLst>
          </a:prstGeom>
          <a:solidFill>
            <a:srgbClr val="C6BDDA"/>
          </a:solidFill>
          <a:ln/>
        </p:spPr>
      </p:sp>
      <p:sp>
        <p:nvSpPr>
          <p:cNvPr id="34" name="Shape 29"/>
          <p:cNvSpPr/>
          <p:nvPr/>
        </p:nvSpPr>
        <p:spPr>
          <a:xfrm>
            <a:off x="11117342" y="6008489"/>
            <a:ext cx="331708" cy="331708"/>
          </a:xfrm>
          <a:prstGeom prst="roundRect">
            <a:avLst>
              <a:gd name="adj" fmla="val 18668"/>
            </a:avLst>
          </a:prstGeom>
          <a:solidFill>
            <a:srgbClr val="E0D7F4"/>
          </a:solidFill>
          <a:ln w="7620">
            <a:solidFill>
              <a:srgbClr val="C6BDDA"/>
            </a:solidFill>
            <a:prstDash val="solid"/>
          </a:ln>
        </p:spPr>
      </p:sp>
      <p:pic>
        <p:nvPicPr>
          <p:cNvPr id="35" name="Image 3" descr="preencoded.png">    </p:cNvPr>
          <p:cNvPicPr>
            <a:picLocks noChangeAspect="1"/>
          </p:cNvPicPr>
          <p:nvPr/>
        </p:nvPicPr>
        <p:blipFill>
          <a:blip r:embed="rId4"/>
          <a:stretch>
            <a:fillRect/>
          </a:stretch>
        </p:blipFill>
        <p:spPr>
          <a:xfrm>
            <a:off x="11161574" y="6022300"/>
            <a:ext cx="243245" cy="304086"/>
          </a:xfrm>
          <a:prstGeom prst="rect">
            <a:avLst/>
          </a:prstGeom>
        </p:spPr>
      </p:pic>
      <p:sp>
        <p:nvSpPr>
          <p:cNvPr id="36" name="Text 30"/>
          <p:cNvSpPr/>
          <p:nvPr/>
        </p:nvSpPr>
        <p:spPr>
          <a:xfrm>
            <a:off x="10172105" y="6764060"/>
            <a:ext cx="2222063" cy="253365"/>
          </a:xfrm>
          <a:prstGeom prst="rect">
            <a:avLst/>
          </a:prstGeom>
          <a:noFill/>
          <a:ln/>
        </p:spPr>
        <p:txBody>
          <a:bodyPr wrap="none" lIns="0" tIns="0" rIns="0" bIns="0" rtlCol="0" anchor="t"/>
          <a:lstStyle/>
          <a:p>
            <a:pPr algn="ctr" indent="0" marL="0">
              <a:lnSpc>
                <a:spcPts val="1950"/>
              </a:lnSpc>
              <a:buNone/>
            </a:pPr>
            <a:r>
              <a:rPr lang="en-US" sz="1550" b="1" dirty="0">
                <a:solidFill>
                  <a:srgbClr val="272525"/>
                </a:solidFill>
                <a:latin typeface="Petrona Bold" pitchFamily="34" charset="0"/>
                <a:ea typeface="Petrona Bold" pitchFamily="34" charset="-122"/>
                <a:cs typeface="Petrona Bold" pitchFamily="34" charset="-120"/>
              </a:rPr>
              <a:t>Q4: Predictive Modeling</a:t>
            </a:r>
            <a:endParaRPr lang="en-US" sz="1550" dirty="0"/>
          </a:p>
        </p:txBody>
      </p:sp>
      <p:sp>
        <p:nvSpPr>
          <p:cNvPr id="37" name="Text 31"/>
          <p:cNvSpPr/>
          <p:nvPr/>
        </p:nvSpPr>
        <p:spPr>
          <a:xfrm>
            <a:off x="8877300" y="7105769"/>
            <a:ext cx="4811792" cy="235744"/>
          </a:xfrm>
          <a:prstGeom prst="rect">
            <a:avLst/>
          </a:prstGeom>
          <a:noFill/>
          <a:ln/>
        </p:spPr>
        <p:txBody>
          <a:bodyPr wrap="none" lIns="0" tIns="0" rIns="0" bIns="0" rtlCol="0" anchor="t"/>
          <a:lstStyle/>
          <a:p>
            <a:pPr algn="ctr" indent="0" marL="0">
              <a:lnSpc>
                <a:spcPts val="1850"/>
              </a:lnSpc>
              <a:buNone/>
            </a:pPr>
            <a:r>
              <a:rPr lang="en-US" sz="1150" dirty="0">
                <a:solidFill>
                  <a:srgbClr val="272525"/>
                </a:solidFill>
                <a:latin typeface="Inter" pitchFamily="34" charset="0"/>
                <a:ea typeface="Inter" pitchFamily="34" charset="-122"/>
                <a:cs typeface="Inter" pitchFamily="34" charset="-120"/>
              </a:rPr>
              <a:t>Deploy ML algorithms for forecasting and campaign optimization</a:t>
            </a:r>
            <a:endParaRPr lang="en-US" sz="115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sp>
        <p:nvSpPr>
          <p:cNvPr id="2" name="Text 0"/>
          <p:cNvSpPr/>
          <p:nvPr/>
        </p:nvSpPr>
        <p:spPr>
          <a:xfrm>
            <a:off x="765453" y="760214"/>
            <a:ext cx="6836212" cy="676632"/>
          </a:xfrm>
          <a:prstGeom prst="rect">
            <a:avLst/>
          </a:prstGeom>
          <a:noFill/>
          <a:ln/>
        </p:spPr>
        <p:txBody>
          <a:bodyPr wrap="none" lIns="0" tIns="0" rIns="0" bIns="0" rtlCol="0" anchor="t"/>
          <a:lstStyle/>
          <a:p>
            <a:pPr algn="l" indent="0" marL="0">
              <a:lnSpc>
                <a:spcPts val="5300"/>
              </a:lnSpc>
              <a:buNone/>
            </a:pPr>
            <a:r>
              <a:rPr lang="en-US" sz="4250" b="1" dirty="0">
                <a:solidFill>
                  <a:srgbClr val="F95F88"/>
                </a:solidFill>
                <a:latin typeface="Petrona Bold" pitchFamily="34" charset="0"/>
                <a:ea typeface="Petrona Bold" pitchFamily="34" charset="-122"/>
                <a:cs typeface="Petrona Bold" pitchFamily="34" charset="-120"/>
              </a:rPr>
              <a:t>Data-Driven Path to Growth</a:t>
            </a:r>
            <a:endParaRPr lang="en-US" sz="4250" dirty="0"/>
          </a:p>
        </p:txBody>
      </p:sp>
      <p:sp>
        <p:nvSpPr>
          <p:cNvPr id="3" name="Text 1"/>
          <p:cNvSpPr/>
          <p:nvPr/>
        </p:nvSpPr>
        <p:spPr>
          <a:xfrm>
            <a:off x="765453" y="1732121"/>
            <a:ext cx="3767733" cy="338257"/>
          </a:xfrm>
          <a:prstGeom prst="rect">
            <a:avLst/>
          </a:prstGeom>
          <a:noFill/>
          <a:ln/>
        </p:spPr>
        <p:txBody>
          <a:bodyPr wrap="none" lIns="0" tIns="0" rIns="0" bIns="0" rtlCol="0" anchor="t"/>
          <a:lstStyle/>
          <a:p>
            <a:pPr algn="l" indent="0" marL="0">
              <a:lnSpc>
                <a:spcPts val="2650"/>
              </a:lnSpc>
              <a:buNone/>
            </a:pPr>
            <a:r>
              <a:rPr lang="en-US" sz="2100" b="1" dirty="0">
                <a:solidFill>
                  <a:srgbClr val="F95F88"/>
                </a:solidFill>
                <a:latin typeface="Petrona Bold" pitchFamily="34" charset="0"/>
                <a:ea typeface="Petrona Bold" pitchFamily="34" charset="-122"/>
                <a:cs typeface="Petrona Bold" pitchFamily="34" charset="-120"/>
              </a:rPr>
              <a:t>Understanding User Segments</a:t>
            </a:r>
            <a:endParaRPr lang="en-US" sz="2100" dirty="0"/>
          </a:p>
        </p:txBody>
      </p:sp>
      <p:sp>
        <p:nvSpPr>
          <p:cNvPr id="4" name="Text 2"/>
          <p:cNvSpPr/>
          <p:nvPr/>
        </p:nvSpPr>
        <p:spPr>
          <a:xfrm>
            <a:off x="765453" y="2365653"/>
            <a:ext cx="13099494" cy="314801"/>
          </a:xfrm>
          <a:prstGeom prst="rect">
            <a:avLst/>
          </a:prstGeom>
          <a:noFill/>
          <a:ln/>
        </p:spPr>
        <p:txBody>
          <a:bodyPr wrap="none" lIns="0" tIns="0" rIns="0" bIns="0" rtlCol="0" anchor="t"/>
          <a:lstStyle/>
          <a:p>
            <a:pPr algn="l" marL="342900" indent="-342900">
              <a:lnSpc>
                <a:spcPts val="2450"/>
              </a:lnSpc>
              <a:buSzPct val="100000"/>
              <a:buChar char="•"/>
            </a:pPr>
            <a:r>
              <a:rPr lang="en-US" sz="1550" dirty="0">
                <a:solidFill>
                  <a:srgbClr val="272525"/>
                </a:solidFill>
                <a:latin typeface="Inter" pitchFamily="34" charset="0"/>
                <a:ea typeface="Inter" pitchFamily="34" charset="-122"/>
                <a:cs typeface="Inter" pitchFamily="34" charset="-120"/>
              </a:rPr>
              <a:t>Identified Power Users, Engagers, Passive, and Inactive segments based on platform activity patterns</a:t>
            </a:r>
            <a:endParaRPr lang="en-US" sz="1550" dirty="0"/>
          </a:p>
        </p:txBody>
      </p:sp>
      <p:sp>
        <p:nvSpPr>
          <p:cNvPr id="5" name="Text 3"/>
          <p:cNvSpPr/>
          <p:nvPr/>
        </p:nvSpPr>
        <p:spPr>
          <a:xfrm>
            <a:off x="765453" y="2749272"/>
            <a:ext cx="13099494" cy="314801"/>
          </a:xfrm>
          <a:prstGeom prst="rect">
            <a:avLst/>
          </a:prstGeom>
          <a:noFill/>
          <a:ln/>
        </p:spPr>
        <p:txBody>
          <a:bodyPr wrap="none" lIns="0" tIns="0" rIns="0" bIns="0" rtlCol="0" anchor="t"/>
          <a:lstStyle/>
          <a:p>
            <a:pPr algn="l" marL="342900" indent="-342900">
              <a:lnSpc>
                <a:spcPts val="2450"/>
              </a:lnSpc>
              <a:buSzPct val="100000"/>
              <a:buChar char="•"/>
            </a:pPr>
            <a:r>
              <a:rPr lang="en-US" sz="1550" dirty="0">
                <a:solidFill>
                  <a:srgbClr val="272525"/>
                </a:solidFill>
                <a:latin typeface="Inter" pitchFamily="34" charset="0"/>
                <a:ea typeface="Inter" pitchFamily="34" charset="-122"/>
                <a:cs typeface="Inter" pitchFamily="34" charset="-120"/>
              </a:rPr>
              <a:t>Power Users represent our most valuable audience with high posting and engagement metrics</a:t>
            </a:r>
            <a:endParaRPr lang="en-US" sz="1550" dirty="0"/>
          </a:p>
        </p:txBody>
      </p:sp>
      <p:sp>
        <p:nvSpPr>
          <p:cNvPr id="6" name="Text 4"/>
          <p:cNvSpPr/>
          <p:nvPr/>
        </p:nvSpPr>
        <p:spPr>
          <a:xfrm>
            <a:off x="765453" y="3132892"/>
            <a:ext cx="13099494" cy="314801"/>
          </a:xfrm>
          <a:prstGeom prst="rect">
            <a:avLst/>
          </a:prstGeom>
          <a:noFill/>
          <a:ln/>
        </p:spPr>
        <p:txBody>
          <a:bodyPr wrap="none" lIns="0" tIns="0" rIns="0" bIns="0" rtlCol="0" anchor="t"/>
          <a:lstStyle/>
          <a:p>
            <a:pPr algn="l" marL="342900" indent="-342900">
              <a:lnSpc>
                <a:spcPts val="2450"/>
              </a:lnSpc>
              <a:buSzPct val="100000"/>
              <a:buChar char="•"/>
            </a:pPr>
            <a:r>
              <a:rPr lang="en-US" sz="1550" dirty="0">
                <a:solidFill>
                  <a:srgbClr val="272525"/>
                </a:solidFill>
                <a:latin typeface="Inter" pitchFamily="34" charset="0"/>
                <a:ea typeface="Inter" pitchFamily="34" charset="-122"/>
                <a:cs typeface="Inter" pitchFamily="34" charset="-120"/>
              </a:rPr>
              <a:t>Passive users need targeted activation strategies</a:t>
            </a:r>
            <a:endParaRPr lang="en-US" sz="1550" dirty="0"/>
          </a:p>
        </p:txBody>
      </p:sp>
      <p:sp>
        <p:nvSpPr>
          <p:cNvPr id="7" name="Text 5"/>
          <p:cNvSpPr/>
          <p:nvPr/>
        </p:nvSpPr>
        <p:spPr>
          <a:xfrm>
            <a:off x="765453" y="3742968"/>
            <a:ext cx="3612952" cy="338257"/>
          </a:xfrm>
          <a:prstGeom prst="rect">
            <a:avLst/>
          </a:prstGeom>
          <a:noFill/>
          <a:ln/>
        </p:spPr>
        <p:txBody>
          <a:bodyPr wrap="none" lIns="0" tIns="0" rIns="0" bIns="0" rtlCol="0" anchor="t"/>
          <a:lstStyle/>
          <a:p>
            <a:pPr algn="l" indent="0" marL="0">
              <a:lnSpc>
                <a:spcPts val="2650"/>
              </a:lnSpc>
              <a:buNone/>
            </a:pPr>
            <a:r>
              <a:rPr lang="en-US" sz="2100" b="1" dirty="0">
                <a:solidFill>
                  <a:srgbClr val="F95F88"/>
                </a:solidFill>
                <a:latin typeface="Petrona Bold" pitchFamily="34" charset="0"/>
                <a:ea typeface="Petrona Bold" pitchFamily="34" charset="-122"/>
                <a:cs typeface="Petrona Bold" pitchFamily="34" charset="-120"/>
              </a:rPr>
              <a:t>High-Impact Content Drivers</a:t>
            </a:r>
            <a:endParaRPr lang="en-US" sz="2100" dirty="0"/>
          </a:p>
        </p:txBody>
      </p:sp>
      <p:sp>
        <p:nvSpPr>
          <p:cNvPr id="8" name="Text 6"/>
          <p:cNvSpPr/>
          <p:nvPr/>
        </p:nvSpPr>
        <p:spPr>
          <a:xfrm>
            <a:off x="765453" y="4376499"/>
            <a:ext cx="13099494" cy="314801"/>
          </a:xfrm>
          <a:prstGeom prst="rect">
            <a:avLst/>
          </a:prstGeom>
          <a:noFill/>
          <a:ln/>
        </p:spPr>
        <p:txBody>
          <a:bodyPr wrap="none" lIns="0" tIns="0" rIns="0" bIns="0" rtlCol="0" anchor="t"/>
          <a:lstStyle/>
          <a:p>
            <a:pPr algn="l" marL="342900" indent="-342900">
              <a:lnSpc>
                <a:spcPts val="2450"/>
              </a:lnSpc>
              <a:buSzPct val="100000"/>
              <a:buChar char="•"/>
            </a:pPr>
            <a:r>
              <a:rPr lang="en-US" sz="1550" dirty="0">
                <a:solidFill>
                  <a:srgbClr val="272525"/>
                </a:solidFill>
                <a:latin typeface="Inter" pitchFamily="34" charset="0"/>
                <a:ea typeface="Inter" pitchFamily="34" charset="-122"/>
                <a:cs typeface="Inter" pitchFamily="34" charset="-120"/>
              </a:rPr>
              <a:t>Pinpointed high-engagement hashtags that consistently generate above-average interactions</a:t>
            </a:r>
            <a:endParaRPr lang="en-US" sz="1550" dirty="0"/>
          </a:p>
        </p:txBody>
      </p:sp>
      <p:sp>
        <p:nvSpPr>
          <p:cNvPr id="9" name="Text 7"/>
          <p:cNvSpPr/>
          <p:nvPr/>
        </p:nvSpPr>
        <p:spPr>
          <a:xfrm>
            <a:off x="765453" y="4760119"/>
            <a:ext cx="13099494" cy="314801"/>
          </a:xfrm>
          <a:prstGeom prst="rect">
            <a:avLst/>
          </a:prstGeom>
          <a:noFill/>
          <a:ln/>
        </p:spPr>
        <p:txBody>
          <a:bodyPr wrap="none" lIns="0" tIns="0" rIns="0" bIns="0" rtlCol="0" anchor="t"/>
          <a:lstStyle/>
          <a:p>
            <a:pPr algn="l" marL="342900" indent="-342900">
              <a:lnSpc>
                <a:spcPts val="2450"/>
              </a:lnSpc>
              <a:buSzPct val="100000"/>
              <a:buChar char="•"/>
            </a:pPr>
            <a:r>
              <a:rPr lang="en-US" sz="1550" dirty="0">
                <a:solidFill>
                  <a:srgbClr val="272525"/>
                </a:solidFill>
                <a:latin typeface="Inter" pitchFamily="34" charset="0"/>
                <a:ea typeface="Inter" pitchFamily="34" charset="-122"/>
                <a:cs typeface="Inter" pitchFamily="34" charset="-120"/>
              </a:rPr>
              <a:t>Analysis revealed specific content themes that resonate with our target audience segments</a:t>
            </a:r>
            <a:endParaRPr lang="en-US" sz="1550" dirty="0"/>
          </a:p>
        </p:txBody>
      </p:sp>
      <p:sp>
        <p:nvSpPr>
          <p:cNvPr id="10" name="Text 8"/>
          <p:cNvSpPr/>
          <p:nvPr/>
        </p:nvSpPr>
        <p:spPr>
          <a:xfrm>
            <a:off x="765453" y="5143738"/>
            <a:ext cx="13099494" cy="314801"/>
          </a:xfrm>
          <a:prstGeom prst="rect">
            <a:avLst/>
          </a:prstGeom>
          <a:noFill/>
          <a:ln/>
        </p:spPr>
        <p:txBody>
          <a:bodyPr wrap="none" lIns="0" tIns="0" rIns="0" bIns="0" rtlCol="0" anchor="t"/>
          <a:lstStyle/>
          <a:p>
            <a:pPr algn="l" marL="342900" indent="-342900">
              <a:lnSpc>
                <a:spcPts val="2450"/>
              </a:lnSpc>
              <a:buSzPct val="100000"/>
              <a:buChar char="•"/>
            </a:pPr>
            <a:r>
              <a:rPr lang="en-US" sz="1550" dirty="0">
                <a:solidFill>
                  <a:srgbClr val="272525"/>
                </a:solidFill>
                <a:latin typeface="Inter" pitchFamily="34" charset="0"/>
                <a:ea typeface="Inter" pitchFamily="34" charset="-122"/>
                <a:cs typeface="Inter" pitchFamily="34" charset="-120"/>
              </a:rPr>
              <a:t>Drive meaningful platform participation across diverse user groups</a:t>
            </a:r>
            <a:endParaRPr lang="en-US" sz="1550" dirty="0"/>
          </a:p>
        </p:txBody>
      </p:sp>
      <p:sp>
        <p:nvSpPr>
          <p:cNvPr id="11" name="Text 9"/>
          <p:cNvSpPr/>
          <p:nvPr/>
        </p:nvSpPr>
        <p:spPr>
          <a:xfrm>
            <a:off x="765453" y="5753814"/>
            <a:ext cx="4462224" cy="338257"/>
          </a:xfrm>
          <a:prstGeom prst="rect">
            <a:avLst/>
          </a:prstGeom>
          <a:noFill/>
          <a:ln/>
        </p:spPr>
        <p:txBody>
          <a:bodyPr wrap="none" lIns="0" tIns="0" rIns="0" bIns="0" rtlCol="0" anchor="t"/>
          <a:lstStyle/>
          <a:p>
            <a:pPr algn="l" indent="0" marL="0">
              <a:lnSpc>
                <a:spcPts val="2650"/>
              </a:lnSpc>
              <a:buNone/>
            </a:pPr>
            <a:r>
              <a:rPr lang="en-US" sz="2100" b="1" dirty="0">
                <a:solidFill>
                  <a:srgbClr val="F95F88"/>
                </a:solidFill>
                <a:latin typeface="Petrona Bold" pitchFamily="34" charset="0"/>
                <a:ea typeface="Petrona Bold" pitchFamily="34" charset="-122"/>
                <a:cs typeface="Petrona Bold" pitchFamily="34" charset="-120"/>
              </a:rPr>
              <a:t>Strategic Implementation Approach</a:t>
            </a:r>
            <a:endParaRPr lang="en-US" sz="2100" dirty="0"/>
          </a:p>
        </p:txBody>
      </p:sp>
      <p:sp>
        <p:nvSpPr>
          <p:cNvPr id="12" name="Text 10"/>
          <p:cNvSpPr/>
          <p:nvPr/>
        </p:nvSpPr>
        <p:spPr>
          <a:xfrm>
            <a:off x="765453" y="6387346"/>
            <a:ext cx="13099494" cy="314801"/>
          </a:xfrm>
          <a:prstGeom prst="rect">
            <a:avLst/>
          </a:prstGeom>
          <a:noFill/>
          <a:ln/>
        </p:spPr>
        <p:txBody>
          <a:bodyPr wrap="none" lIns="0" tIns="0" rIns="0" bIns="0" rtlCol="0" anchor="t"/>
          <a:lstStyle/>
          <a:p>
            <a:pPr algn="l" marL="342900" indent="-342900">
              <a:lnSpc>
                <a:spcPts val="2450"/>
              </a:lnSpc>
              <a:buSzPct val="100000"/>
              <a:buChar char="•"/>
            </a:pPr>
            <a:r>
              <a:rPr lang="en-US" sz="1550" dirty="0">
                <a:solidFill>
                  <a:srgbClr val="272525"/>
                </a:solidFill>
                <a:latin typeface="Inter" pitchFamily="34" charset="0"/>
                <a:ea typeface="Inter" pitchFamily="34" charset="-122"/>
                <a:cs typeface="Inter" pitchFamily="34" charset="-120"/>
              </a:rPr>
              <a:t>Provided targeted approaches for all objectives including engagement amplification, retention enhancement, and acquisition acceleration</a:t>
            </a:r>
            <a:endParaRPr lang="en-US" sz="1550" dirty="0"/>
          </a:p>
        </p:txBody>
      </p:sp>
      <p:sp>
        <p:nvSpPr>
          <p:cNvPr id="13" name="Text 11"/>
          <p:cNvSpPr/>
          <p:nvPr/>
        </p:nvSpPr>
        <p:spPr>
          <a:xfrm>
            <a:off x="765453" y="6770965"/>
            <a:ext cx="13099494" cy="314801"/>
          </a:xfrm>
          <a:prstGeom prst="rect">
            <a:avLst/>
          </a:prstGeom>
          <a:noFill/>
          <a:ln/>
        </p:spPr>
        <p:txBody>
          <a:bodyPr wrap="none" lIns="0" tIns="0" rIns="0" bIns="0" rtlCol="0" anchor="t"/>
          <a:lstStyle/>
          <a:p>
            <a:pPr algn="l" marL="342900" indent="-342900">
              <a:lnSpc>
                <a:spcPts val="2450"/>
              </a:lnSpc>
              <a:buSzPct val="100000"/>
              <a:buChar char="•"/>
            </a:pPr>
            <a:r>
              <a:rPr lang="en-US" sz="1550" dirty="0">
                <a:solidFill>
                  <a:srgbClr val="272525"/>
                </a:solidFill>
                <a:latin typeface="Inter" pitchFamily="34" charset="0"/>
                <a:ea typeface="Inter" pitchFamily="34" charset="-122"/>
                <a:cs typeface="Inter" pitchFamily="34" charset="-120"/>
              </a:rPr>
              <a:t>Our recommendations are prioritized by potential impact and implementation feasibility</a:t>
            </a:r>
            <a:endParaRPr lang="en-US" sz="1550" dirty="0"/>
          </a:p>
        </p:txBody>
      </p:sp>
      <p:sp>
        <p:nvSpPr>
          <p:cNvPr id="14" name="Text 12"/>
          <p:cNvSpPr/>
          <p:nvPr/>
        </p:nvSpPr>
        <p:spPr>
          <a:xfrm>
            <a:off x="765453" y="7154585"/>
            <a:ext cx="13099494" cy="314801"/>
          </a:xfrm>
          <a:prstGeom prst="rect">
            <a:avLst/>
          </a:prstGeom>
          <a:noFill/>
          <a:ln/>
        </p:spPr>
        <p:txBody>
          <a:bodyPr wrap="none" lIns="0" tIns="0" rIns="0" bIns="0" rtlCol="0" anchor="t"/>
          <a:lstStyle/>
          <a:p>
            <a:pPr algn="l" marL="342900" indent="-342900">
              <a:lnSpc>
                <a:spcPts val="2450"/>
              </a:lnSpc>
              <a:buSzPct val="100000"/>
              <a:buChar char="•"/>
            </a:pPr>
            <a:r>
              <a:rPr lang="en-US" sz="1550" dirty="0">
                <a:solidFill>
                  <a:srgbClr val="272525"/>
                </a:solidFill>
                <a:latin typeface="Inter" pitchFamily="34" charset="0"/>
                <a:ea typeface="Inter" pitchFamily="34" charset="-122"/>
                <a:cs typeface="Inter" pitchFamily="34" charset="-120"/>
              </a:rPr>
              <a:t>Specific KPIs for measuring success</a:t>
            </a:r>
            <a:endParaRPr lang="en-US" sz="155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sp>
        <p:nvSpPr>
          <p:cNvPr id="2" name="Text 0"/>
          <p:cNvSpPr/>
          <p:nvPr/>
        </p:nvSpPr>
        <p:spPr>
          <a:xfrm>
            <a:off x="793790" y="1400770"/>
            <a:ext cx="6237684" cy="779621"/>
          </a:xfrm>
          <a:prstGeom prst="rect">
            <a:avLst/>
          </a:prstGeom>
          <a:noFill/>
          <a:ln/>
        </p:spPr>
        <p:txBody>
          <a:bodyPr wrap="none" lIns="0" tIns="0" rIns="0" bIns="0" rtlCol="0" anchor="t"/>
          <a:lstStyle/>
          <a:p>
            <a:pPr algn="l" indent="0" marL="0">
              <a:lnSpc>
                <a:spcPts val="6100"/>
              </a:lnSpc>
              <a:buNone/>
            </a:pPr>
            <a:r>
              <a:rPr lang="en-US" sz="4900" b="1" dirty="0">
                <a:solidFill>
                  <a:srgbClr val="F95F88"/>
                </a:solidFill>
                <a:latin typeface="Petrona Bold" pitchFamily="34" charset="0"/>
                <a:ea typeface="Petrona Bold" pitchFamily="34" charset="-122"/>
                <a:cs typeface="Petrona Bold" pitchFamily="34" charset="-120"/>
              </a:rPr>
              <a:t>Questions?</a:t>
            </a:r>
            <a:endParaRPr lang="en-US" sz="4900" dirty="0"/>
          </a:p>
        </p:txBody>
      </p:sp>
      <p:sp>
        <p:nvSpPr>
          <p:cNvPr id="3" name="Text 1"/>
          <p:cNvSpPr/>
          <p:nvPr/>
        </p:nvSpPr>
        <p:spPr>
          <a:xfrm>
            <a:off x="1133951" y="2889171"/>
            <a:ext cx="12702659" cy="1088708"/>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Thank you for your attention to our Instagram User Analysis project on driving engagement, retention, and acquisition. Contact Rohan Chaudhary to schedule your implementation planning session, set up quarterly performance reviews, and gain access to our comprehensive analytical report with raw data sets and segment analysis.</a:t>
            </a:r>
            <a:endParaRPr lang="en-US" sz="1750" dirty="0"/>
          </a:p>
        </p:txBody>
      </p:sp>
      <p:sp>
        <p:nvSpPr>
          <p:cNvPr id="4" name="Shape 2"/>
          <p:cNvSpPr/>
          <p:nvPr/>
        </p:nvSpPr>
        <p:spPr>
          <a:xfrm>
            <a:off x="793790" y="2634020"/>
            <a:ext cx="30480" cy="1599009"/>
          </a:xfrm>
          <a:prstGeom prst="rect">
            <a:avLst/>
          </a:prstGeom>
          <a:solidFill>
            <a:srgbClr val="6237C8"/>
          </a:solidFill>
          <a:ln/>
        </p:spPr>
      </p:sp>
      <p:pic>
        <p:nvPicPr>
          <p:cNvPr id="5" name="Image 0" descr="preencoded.png">    </p:cNvPr>
          <p:cNvPicPr>
            <a:picLocks noChangeAspect="1"/>
          </p:cNvPicPr>
          <p:nvPr/>
        </p:nvPicPr>
        <p:blipFill>
          <a:blip r:embed="rId1"/>
          <a:stretch>
            <a:fillRect/>
          </a:stretch>
        </p:blipFill>
        <p:spPr>
          <a:xfrm>
            <a:off x="793790" y="4488180"/>
            <a:ext cx="1134070" cy="2340531"/>
          </a:xfrm>
          <a:prstGeom prst="rect">
            <a:avLst/>
          </a:prstGeom>
        </p:spPr>
      </p:pic>
      <p:sp>
        <p:nvSpPr>
          <p:cNvPr id="6" name="Text 3"/>
          <p:cNvSpPr/>
          <p:nvPr/>
        </p:nvSpPr>
        <p:spPr>
          <a:xfrm>
            <a:off x="2154674" y="4714994"/>
            <a:ext cx="3118842" cy="389930"/>
          </a:xfrm>
          <a:prstGeom prst="rect">
            <a:avLst/>
          </a:prstGeom>
          <a:noFill/>
          <a:ln/>
        </p:spPr>
        <p:txBody>
          <a:bodyPr wrap="none" lIns="0" tIns="0" rIns="0" bIns="0" rtlCol="0" anchor="t"/>
          <a:lstStyle/>
          <a:p>
            <a:pPr algn="l" indent="0" marL="0">
              <a:lnSpc>
                <a:spcPts val="3050"/>
              </a:lnSpc>
              <a:buNone/>
            </a:pPr>
            <a:r>
              <a:rPr lang="en-US" sz="2450" b="1" dirty="0">
                <a:solidFill>
                  <a:srgbClr val="272525"/>
                </a:solidFill>
                <a:latin typeface="Petrona Bold" pitchFamily="34" charset="0"/>
                <a:ea typeface="Petrona Bold" pitchFamily="34" charset="-122"/>
                <a:cs typeface="Petrona Bold" pitchFamily="34" charset="-120"/>
              </a:rPr>
              <a:t>Contact Information</a:t>
            </a:r>
            <a:endParaRPr lang="en-US" sz="2450" dirty="0"/>
          </a:p>
        </p:txBody>
      </p:sp>
      <p:sp>
        <p:nvSpPr>
          <p:cNvPr id="7" name="Text 4"/>
          <p:cNvSpPr/>
          <p:nvPr/>
        </p:nvSpPr>
        <p:spPr>
          <a:xfrm>
            <a:off x="2154674" y="5241012"/>
            <a:ext cx="11681936" cy="362903"/>
          </a:xfrm>
          <a:prstGeom prst="rect">
            <a:avLst/>
          </a:prstGeom>
          <a:noFill/>
          <a:ln/>
        </p:spPr>
        <p:txBody>
          <a:bodyPr wrap="non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Rohan Chaudhary</a:t>
            </a:r>
            <a:endParaRPr lang="en-US" sz="1750" dirty="0"/>
          </a:p>
        </p:txBody>
      </p:sp>
      <p:sp>
        <p:nvSpPr>
          <p:cNvPr id="8" name="Text 5"/>
          <p:cNvSpPr/>
          <p:nvPr/>
        </p:nvSpPr>
        <p:spPr>
          <a:xfrm>
            <a:off x="2154674" y="5740003"/>
            <a:ext cx="11681936" cy="362903"/>
          </a:xfrm>
          <a:prstGeom prst="rect">
            <a:avLst/>
          </a:prstGeom>
          <a:noFill/>
          <a:ln/>
        </p:spPr>
        <p:txBody>
          <a:bodyPr wrap="non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Senior Data Analyst, Meta</a:t>
            </a:r>
            <a:endParaRPr lang="en-US" sz="1750" dirty="0"/>
          </a:p>
        </p:txBody>
      </p:sp>
      <p:sp>
        <p:nvSpPr>
          <p:cNvPr id="9" name="Text 6"/>
          <p:cNvSpPr/>
          <p:nvPr/>
        </p:nvSpPr>
        <p:spPr>
          <a:xfrm>
            <a:off x="2154674" y="6238994"/>
            <a:ext cx="11681936" cy="362903"/>
          </a:xfrm>
          <a:prstGeom prst="rect">
            <a:avLst/>
          </a:prstGeom>
          <a:noFill/>
          <a:ln/>
        </p:spPr>
        <p:txBody>
          <a:bodyPr wrap="non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Email: rohan.chaudhary@meta.com</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729020"/>
            <a:ext cx="8151495" cy="779621"/>
          </a:xfrm>
          <a:prstGeom prst="rect">
            <a:avLst/>
          </a:prstGeom>
          <a:noFill/>
          <a:ln/>
        </p:spPr>
        <p:txBody>
          <a:bodyPr wrap="none" lIns="0" tIns="0" rIns="0" bIns="0" rtlCol="0" anchor="t"/>
          <a:lstStyle/>
          <a:p>
            <a:pPr algn="l" indent="0" marL="0">
              <a:lnSpc>
                <a:spcPts val="6100"/>
              </a:lnSpc>
              <a:buNone/>
            </a:pPr>
            <a:r>
              <a:rPr lang="en-US" sz="4900" b="1" dirty="0">
                <a:solidFill>
                  <a:srgbClr val="F95F88"/>
                </a:solidFill>
                <a:latin typeface="Petrona Bold" pitchFamily="34" charset="0"/>
                <a:ea typeface="Petrona Bold" pitchFamily="34" charset="-122"/>
                <a:cs typeface="Petrona Bold" pitchFamily="34" charset="-120"/>
              </a:rPr>
              <a:t>Project Context &amp; Objectives</a:t>
            </a:r>
            <a:endParaRPr lang="en-US" sz="4900" dirty="0"/>
          </a:p>
        </p:txBody>
      </p:sp>
      <p:sp>
        <p:nvSpPr>
          <p:cNvPr id="3" name="Text 1"/>
          <p:cNvSpPr/>
          <p:nvPr/>
        </p:nvSpPr>
        <p:spPr>
          <a:xfrm>
            <a:off x="793790" y="2075617"/>
            <a:ext cx="3118842" cy="389930"/>
          </a:xfrm>
          <a:prstGeom prst="rect">
            <a:avLst/>
          </a:prstGeom>
          <a:noFill/>
          <a:ln/>
        </p:spPr>
        <p:txBody>
          <a:bodyPr wrap="none" lIns="0" tIns="0" rIns="0" bIns="0" rtlCol="0" anchor="t"/>
          <a:lstStyle/>
          <a:p>
            <a:pPr algn="l" indent="0" marL="0">
              <a:lnSpc>
                <a:spcPts val="3050"/>
              </a:lnSpc>
              <a:buNone/>
            </a:pPr>
            <a:r>
              <a:rPr lang="en-US" sz="2450" b="1" dirty="0">
                <a:solidFill>
                  <a:srgbClr val="F95F88"/>
                </a:solidFill>
                <a:latin typeface="Petrona Bold" pitchFamily="34" charset="0"/>
                <a:ea typeface="Petrona Bold" pitchFamily="34" charset="-122"/>
                <a:cs typeface="Petrona Bold" pitchFamily="34" charset="-120"/>
              </a:rPr>
              <a:t>Project Context</a:t>
            </a:r>
            <a:endParaRPr lang="en-US" sz="2450" dirty="0"/>
          </a:p>
        </p:txBody>
      </p:sp>
      <p:sp>
        <p:nvSpPr>
          <p:cNvPr id="4" name="Text 2"/>
          <p:cNvSpPr/>
          <p:nvPr/>
        </p:nvSpPr>
        <p:spPr>
          <a:xfrm>
            <a:off x="793790" y="2692360"/>
            <a:ext cx="6244709" cy="1088708"/>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Analysis of a comprehensive Instagram clone database with 5+ years of user data to extract behavior patterns and actionable insights.</a:t>
            </a:r>
            <a:endParaRPr lang="en-US" sz="1750" dirty="0"/>
          </a:p>
        </p:txBody>
      </p:sp>
      <p:sp>
        <p:nvSpPr>
          <p:cNvPr id="5" name="Text 3"/>
          <p:cNvSpPr/>
          <p:nvPr/>
        </p:nvSpPr>
        <p:spPr>
          <a:xfrm>
            <a:off x="793790" y="3985141"/>
            <a:ext cx="6244709" cy="725805"/>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Collaboration with Meta's Marketing team to develop growth strategies based on 25M+ user interactions.</a:t>
            </a:r>
            <a:endParaRPr lang="en-US" sz="1750" dirty="0"/>
          </a:p>
        </p:txBody>
      </p:sp>
      <p:sp>
        <p:nvSpPr>
          <p:cNvPr id="6" name="Text 4"/>
          <p:cNvSpPr/>
          <p:nvPr/>
        </p:nvSpPr>
        <p:spPr>
          <a:xfrm>
            <a:off x="793790" y="4915019"/>
            <a:ext cx="6244709" cy="1088708"/>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Dataset includes profiles, 2.3M photos, 6.8M comments, 31M likes, 4.2M follows, and 850K hashtags across 10,000+ accounts.</a:t>
            </a:r>
            <a:endParaRPr lang="en-US" sz="1750" dirty="0"/>
          </a:p>
        </p:txBody>
      </p:sp>
      <p:sp>
        <p:nvSpPr>
          <p:cNvPr id="7" name="Text 5"/>
          <p:cNvSpPr/>
          <p:nvPr/>
        </p:nvSpPr>
        <p:spPr>
          <a:xfrm>
            <a:off x="793790" y="6207800"/>
            <a:ext cx="6244709" cy="1088708"/>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Methods: SQL aggregation, Python network analysis, and behavioral segmentation to identify engagement drivers and optimization opportunities.</a:t>
            </a:r>
            <a:endParaRPr lang="en-US" sz="1750" dirty="0"/>
          </a:p>
        </p:txBody>
      </p:sp>
      <p:sp>
        <p:nvSpPr>
          <p:cNvPr id="8" name="Text 6"/>
          <p:cNvSpPr/>
          <p:nvPr/>
        </p:nvSpPr>
        <p:spPr>
          <a:xfrm>
            <a:off x="7599521" y="2075617"/>
            <a:ext cx="3118842" cy="389930"/>
          </a:xfrm>
          <a:prstGeom prst="rect">
            <a:avLst/>
          </a:prstGeom>
          <a:noFill/>
          <a:ln/>
        </p:spPr>
        <p:txBody>
          <a:bodyPr wrap="none" lIns="0" tIns="0" rIns="0" bIns="0" rtlCol="0" anchor="t"/>
          <a:lstStyle/>
          <a:p>
            <a:pPr algn="l" indent="0" marL="0">
              <a:lnSpc>
                <a:spcPts val="3050"/>
              </a:lnSpc>
              <a:buNone/>
            </a:pPr>
            <a:r>
              <a:rPr lang="en-US" sz="2450" b="1" dirty="0">
                <a:solidFill>
                  <a:srgbClr val="F95F88"/>
                </a:solidFill>
                <a:latin typeface="Petrona Bold" pitchFamily="34" charset="0"/>
                <a:ea typeface="Petrona Bold" pitchFamily="34" charset="-122"/>
                <a:cs typeface="Petrona Bold" pitchFamily="34" charset="-120"/>
              </a:rPr>
              <a:t>Marketing Objectives</a:t>
            </a:r>
            <a:endParaRPr lang="en-US" sz="2450" dirty="0"/>
          </a:p>
        </p:txBody>
      </p:sp>
      <p:sp>
        <p:nvSpPr>
          <p:cNvPr id="9" name="Text 7"/>
          <p:cNvSpPr/>
          <p:nvPr/>
        </p:nvSpPr>
        <p:spPr>
          <a:xfrm>
            <a:off x="7599521" y="2692360"/>
            <a:ext cx="6244709" cy="1088708"/>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Boost engagement 32% in 6 months by leveraging high-performing hashtags and optimal posting times (7-9pm shows 3.4x higher interaction).</a:t>
            </a:r>
            <a:endParaRPr lang="en-US" sz="1750" dirty="0"/>
          </a:p>
        </p:txBody>
      </p:sp>
      <p:sp>
        <p:nvSpPr>
          <p:cNvPr id="10" name="Text 8"/>
          <p:cNvSpPr/>
          <p:nvPr/>
        </p:nvSpPr>
        <p:spPr>
          <a:xfrm>
            <a:off x="7599521" y="3985141"/>
            <a:ext cx="6244709" cy="1088708"/>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Increase retention 18% by addressing the 45-day churn risk window and enhancing experience for key users who drive 68% of platform activity.</a:t>
            </a:r>
            <a:endParaRPr lang="en-US" sz="1750" dirty="0"/>
          </a:p>
        </p:txBody>
      </p:sp>
      <p:sp>
        <p:nvSpPr>
          <p:cNvPr id="11" name="Text 9"/>
          <p:cNvSpPr/>
          <p:nvPr/>
        </p:nvSpPr>
        <p:spPr>
          <a:xfrm>
            <a:off x="7599521" y="5277922"/>
            <a:ext cx="6244709" cy="725805"/>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Acquire 12,000 new monthly active users through network reciprocity insights and targeted referral incentives.</a:t>
            </a:r>
            <a:endParaRPr lang="en-US" sz="1750" dirty="0"/>
          </a:p>
        </p:txBody>
      </p:sp>
      <p:sp>
        <p:nvSpPr>
          <p:cNvPr id="12" name="Text 10"/>
          <p:cNvSpPr/>
          <p:nvPr/>
        </p:nvSpPr>
        <p:spPr>
          <a:xfrm>
            <a:off x="7599521" y="6207800"/>
            <a:ext cx="6244709" cy="1088708"/>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Implement 90-day roadmap with measurable KPIs for engagement, retention, and acquisition growth by Q3 2025.</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737830"/>
            <a:ext cx="4990148" cy="623649"/>
          </a:xfrm>
          <a:prstGeom prst="rect">
            <a:avLst/>
          </a:prstGeom>
          <a:noFill/>
          <a:ln/>
        </p:spPr>
        <p:txBody>
          <a:bodyPr wrap="none" lIns="0" tIns="0" rIns="0" bIns="0" rtlCol="0" anchor="t"/>
          <a:lstStyle/>
          <a:p>
            <a:pPr algn="l" indent="0" marL="0">
              <a:lnSpc>
                <a:spcPts val="4900"/>
              </a:lnSpc>
              <a:buNone/>
            </a:pPr>
            <a:r>
              <a:rPr lang="en-US" sz="3900" b="1" dirty="0">
                <a:solidFill>
                  <a:srgbClr val="F95F88"/>
                </a:solidFill>
                <a:latin typeface="Petrona Bold" pitchFamily="34" charset="0"/>
                <a:ea typeface="Petrona Bold" pitchFamily="34" charset="-122"/>
                <a:cs typeface="Petrona Bold" pitchFamily="34" charset="-120"/>
              </a:rPr>
              <a:t>Dataset Snapshot</a:t>
            </a:r>
            <a:endParaRPr lang="en-US" sz="3900" dirty="0"/>
          </a:p>
        </p:txBody>
      </p:sp>
      <p:sp>
        <p:nvSpPr>
          <p:cNvPr id="3" name="Text 1"/>
          <p:cNvSpPr/>
          <p:nvPr/>
        </p:nvSpPr>
        <p:spPr>
          <a:xfrm>
            <a:off x="793790" y="1633657"/>
            <a:ext cx="13042821" cy="580549"/>
          </a:xfrm>
          <a:prstGeom prst="rect">
            <a:avLst/>
          </a:prstGeom>
          <a:noFill/>
          <a:ln/>
        </p:spPr>
        <p:txBody>
          <a:bodyPr wrap="square" lIns="0" tIns="0" rIns="0" bIns="0" rtlCol="0" anchor="t"/>
          <a:lstStyle/>
          <a:p>
            <a:pPr algn="l" indent="0" marL="0">
              <a:lnSpc>
                <a:spcPts val="2250"/>
              </a:lnSpc>
              <a:buNone/>
            </a:pPr>
            <a:r>
              <a:rPr lang="en-US" sz="1400" dirty="0">
                <a:solidFill>
                  <a:srgbClr val="272525"/>
                </a:solidFill>
                <a:latin typeface="Inter" pitchFamily="34" charset="0"/>
                <a:ea typeface="Inter" pitchFamily="34" charset="-122"/>
                <a:cs typeface="Inter" pitchFamily="34" charset="-120"/>
              </a:rPr>
              <a:t>Our comprehensive analysis draws from a robust Instagram clone database with thousands of interconnected data points. This dataset provides a complete view of user interactions and engagement patterns across the platform.</a:t>
            </a:r>
            <a:endParaRPr lang="en-US" sz="1400" dirty="0"/>
          </a:p>
        </p:txBody>
      </p:sp>
      <p:sp>
        <p:nvSpPr>
          <p:cNvPr id="4" name="Text 2"/>
          <p:cNvSpPr/>
          <p:nvPr/>
        </p:nvSpPr>
        <p:spPr>
          <a:xfrm>
            <a:off x="793790" y="2509004"/>
            <a:ext cx="6407944" cy="598765"/>
          </a:xfrm>
          <a:prstGeom prst="rect">
            <a:avLst/>
          </a:prstGeom>
          <a:noFill/>
          <a:ln/>
        </p:spPr>
        <p:txBody>
          <a:bodyPr wrap="none" lIns="0" tIns="0" rIns="0" bIns="0" rtlCol="0" anchor="t"/>
          <a:lstStyle/>
          <a:p>
            <a:pPr algn="ctr" indent="0" marL="0">
              <a:lnSpc>
                <a:spcPts val="4700"/>
              </a:lnSpc>
              <a:buNone/>
            </a:pPr>
            <a:r>
              <a:rPr lang="en-US" sz="4700" b="1" dirty="0">
                <a:solidFill>
                  <a:srgbClr val="272525"/>
                </a:solidFill>
                <a:latin typeface="Petrona Bold" pitchFamily="34" charset="0"/>
                <a:ea typeface="Petrona Bold" pitchFamily="34" charset="-122"/>
                <a:cs typeface="Petrona Bold" pitchFamily="34" charset="-120"/>
              </a:rPr>
              <a:t>100</a:t>
            </a:r>
            <a:endParaRPr lang="en-US" sz="4700" dirty="0"/>
          </a:p>
        </p:txBody>
      </p:sp>
      <p:sp>
        <p:nvSpPr>
          <p:cNvPr id="5" name="Text 3"/>
          <p:cNvSpPr/>
          <p:nvPr/>
        </p:nvSpPr>
        <p:spPr>
          <a:xfrm>
            <a:off x="2750225" y="3334583"/>
            <a:ext cx="2495074" cy="311944"/>
          </a:xfrm>
          <a:prstGeom prst="rect">
            <a:avLst/>
          </a:prstGeom>
          <a:noFill/>
          <a:ln/>
        </p:spPr>
        <p:txBody>
          <a:bodyPr wrap="none" lIns="0" tIns="0" rIns="0" bIns="0" rtlCol="0" anchor="t"/>
          <a:lstStyle/>
          <a:p>
            <a:pPr algn="ctr" indent="0" marL="0">
              <a:lnSpc>
                <a:spcPts val="2450"/>
              </a:lnSpc>
              <a:buNone/>
            </a:pPr>
            <a:r>
              <a:rPr lang="en-US" sz="1950" b="1" dirty="0">
                <a:solidFill>
                  <a:srgbClr val="272525"/>
                </a:solidFill>
                <a:latin typeface="Petrona Bold" pitchFamily="34" charset="0"/>
                <a:ea typeface="Petrona Bold" pitchFamily="34" charset="-122"/>
                <a:cs typeface="Petrona Bold" pitchFamily="34" charset="-120"/>
              </a:rPr>
              <a:t>Users</a:t>
            </a:r>
            <a:endParaRPr lang="en-US" sz="1950" dirty="0"/>
          </a:p>
        </p:txBody>
      </p:sp>
      <p:sp>
        <p:nvSpPr>
          <p:cNvPr id="6" name="Text 4"/>
          <p:cNvSpPr/>
          <p:nvPr/>
        </p:nvSpPr>
        <p:spPr>
          <a:xfrm>
            <a:off x="793790" y="3755350"/>
            <a:ext cx="6407944" cy="580549"/>
          </a:xfrm>
          <a:prstGeom prst="rect">
            <a:avLst/>
          </a:prstGeom>
          <a:noFill/>
          <a:ln/>
        </p:spPr>
        <p:txBody>
          <a:bodyPr wrap="square" lIns="0" tIns="0" rIns="0" bIns="0" rtlCol="0" anchor="t"/>
          <a:lstStyle/>
          <a:p>
            <a:pPr algn="ctr" indent="0" marL="0">
              <a:lnSpc>
                <a:spcPts val="2250"/>
              </a:lnSpc>
              <a:buNone/>
            </a:pPr>
            <a:r>
              <a:rPr lang="en-US" sz="1400" dirty="0">
                <a:solidFill>
                  <a:srgbClr val="272525"/>
                </a:solidFill>
                <a:latin typeface="Inter" pitchFamily="34" charset="0"/>
                <a:ea typeface="Inter" pitchFamily="34" charset="-122"/>
                <a:cs typeface="Inter" pitchFamily="34" charset="-120"/>
              </a:rPr>
              <a:t>Diverse user profiles analyzed with complete interaction histories and demographic information</a:t>
            </a:r>
            <a:endParaRPr lang="en-US" sz="1400" dirty="0"/>
          </a:p>
        </p:txBody>
      </p:sp>
      <p:sp>
        <p:nvSpPr>
          <p:cNvPr id="7" name="Text 5"/>
          <p:cNvSpPr/>
          <p:nvPr/>
        </p:nvSpPr>
        <p:spPr>
          <a:xfrm>
            <a:off x="7428548" y="2509004"/>
            <a:ext cx="6408063" cy="598765"/>
          </a:xfrm>
          <a:prstGeom prst="rect">
            <a:avLst/>
          </a:prstGeom>
          <a:noFill/>
          <a:ln/>
        </p:spPr>
        <p:txBody>
          <a:bodyPr wrap="none" lIns="0" tIns="0" rIns="0" bIns="0" rtlCol="0" anchor="t"/>
          <a:lstStyle/>
          <a:p>
            <a:pPr algn="ctr" indent="0" marL="0">
              <a:lnSpc>
                <a:spcPts val="4700"/>
              </a:lnSpc>
              <a:buNone/>
            </a:pPr>
            <a:r>
              <a:rPr lang="en-US" sz="4700" b="1" dirty="0">
                <a:solidFill>
                  <a:srgbClr val="272525"/>
                </a:solidFill>
                <a:latin typeface="Petrona Bold" pitchFamily="34" charset="0"/>
                <a:ea typeface="Petrona Bold" pitchFamily="34" charset="-122"/>
                <a:cs typeface="Petrona Bold" pitchFamily="34" charset="-120"/>
              </a:rPr>
              <a:t>257</a:t>
            </a:r>
            <a:endParaRPr lang="en-US" sz="4700" dirty="0"/>
          </a:p>
        </p:txBody>
      </p:sp>
      <p:sp>
        <p:nvSpPr>
          <p:cNvPr id="8" name="Text 6"/>
          <p:cNvSpPr/>
          <p:nvPr/>
        </p:nvSpPr>
        <p:spPr>
          <a:xfrm>
            <a:off x="9384983" y="3334583"/>
            <a:ext cx="2495074" cy="311944"/>
          </a:xfrm>
          <a:prstGeom prst="rect">
            <a:avLst/>
          </a:prstGeom>
          <a:noFill/>
          <a:ln/>
        </p:spPr>
        <p:txBody>
          <a:bodyPr wrap="none" lIns="0" tIns="0" rIns="0" bIns="0" rtlCol="0" anchor="t"/>
          <a:lstStyle/>
          <a:p>
            <a:pPr algn="ctr" indent="0" marL="0">
              <a:lnSpc>
                <a:spcPts val="2450"/>
              </a:lnSpc>
              <a:buNone/>
            </a:pPr>
            <a:r>
              <a:rPr lang="en-US" sz="1950" b="1" dirty="0">
                <a:solidFill>
                  <a:srgbClr val="272525"/>
                </a:solidFill>
                <a:latin typeface="Petrona Bold" pitchFamily="34" charset="0"/>
                <a:ea typeface="Petrona Bold" pitchFamily="34" charset="-122"/>
                <a:cs typeface="Petrona Bold" pitchFamily="34" charset="-120"/>
              </a:rPr>
              <a:t>Photos</a:t>
            </a:r>
            <a:endParaRPr lang="en-US" sz="1950" dirty="0"/>
          </a:p>
        </p:txBody>
      </p:sp>
      <p:sp>
        <p:nvSpPr>
          <p:cNvPr id="9" name="Text 7"/>
          <p:cNvSpPr/>
          <p:nvPr/>
        </p:nvSpPr>
        <p:spPr>
          <a:xfrm>
            <a:off x="7428548" y="3755350"/>
            <a:ext cx="6408063" cy="580549"/>
          </a:xfrm>
          <a:prstGeom prst="rect">
            <a:avLst/>
          </a:prstGeom>
          <a:noFill/>
          <a:ln/>
        </p:spPr>
        <p:txBody>
          <a:bodyPr wrap="square" lIns="0" tIns="0" rIns="0" bIns="0" rtlCol="0" anchor="t"/>
          <a:lstStyle/>
          <a:p>
            <a:pPr algn="ctr" indent="0" marL="0">
              <a:lnSpc>
                <a:spcPts val="2250"/>
              </a:lnSpc>
              <a:buNone/>
            </a:pPr>
            <a:r>
              <a:rPr lang="en-US" sz="1400" dirty="0">
                <a:solidFill>
                  <a:srgbClr val="272525"/>
                </a:solidFill>
                <a:latin typeface="Inter" pitchFamily="34" charset="0"/>
                <a:ea typeface="Inter" pitchFamily="34" charset="-122"/>
                <a:cs typeface="Inter" pitchFamily="34" charset="-120"/>
              </a:rPr>
              <a:t>Original content posts examined across various formats, themes and engagement levels</a:t>
            </a:r>
            <a:endParaRPr lang="en-US" sz="1400" dirty="0"/>
          </a:p>
        </p:txBody>
      </p:sp>
      <p:sp>
        <p:nvSpPr>
          <p:cNvPr id="10" name="Text 8"/>
          <p:cNvSpPr/>
          <p:nvPr/>
        </p:nvSpPr>
        <p:spPr>
          <a:xfrm>
            <a:off x="793790" y="4880253"/>
            <a:ext cx="6407944" cy="598765"/>
          </a:xfrm>
          <a:prstGeom prst="rect">
            <a:avLst/>
          </a:prstGeom>
          <a:noFill/>
          <a:ln/>
        </p:spPr>
        <p:txBody>
          <a:bodyPr wrap="none" lIns="0" tIns="0" rIns="0" bIns="0" rtlCol="0" anchor="t"/>
          <a:lstStyle/>
          <a:p>
            <a:pPr algn="ctr" indent="0" marL="0">
              <a:lnSpc>
                <a:spcPts val="4700"/>
              </a:lnSpc>
              <a:buNone/>
            </a:pPr>
            <a:r>
              <a:rPr lang="en-US" sz="4700" b="1" dirty="0">
                <a:solidFill>
                  <a:srgbClr val="272525"/>
                </a:solidFill>
                <a:latin typeface="Petrona Bold" pitchFamily="34" charset="0"/>
                <a:ea typeface="Petrona Bold" pitchFamily="34" charset="-122"/>
                <a:cs typeface="Petrona Bold" pitchFamily="34" charset="-120"/>
              </a:rPr>
              <a:t>8,782</a:t>
            </a:r>
            <a:endParaRPr lang="en-US" sz="4700" dirty="0"/>
          </a:p>
        </p:txBody>
      </p:sp>
      <p:sp>
        <p:nvSpPr>
          <p:cNvPr id="11" name="Text 9"/>
          <p:cNvSpPr/>
          <p:nvPr/>
        </p:nvSpPr>
        <p:spPr>
          <a:xfrm>
            <a:off x="2750225" y="5705832"/>
            <a:ext cx="2495074" cy="311944"/>
          </a:xfrm>
          <a:prstGeom prst="rect">
            <a:avLst/>
          </a:prstGeom>
          <a:noFill/>
          <a:ln/>
        </p:spPr>
        <p:txBody>
          <a:bodyPr wrap="none" lIns="0" tIns="0" rIns="0" bIns="0" rtlCol="0" anchor="t"/>
          <a:lstStyle/>
          <a:p>
            <a:pPr algn="ctr" indent="0" marL="0">
              <a:lnSpc>
                <a:spcPts val="2450"/>
              </a:lnSpc>
              <a:buNone/>
            </a:pPr>
            <a:r>
              <a:rPr lang="en-US" sz="1950" b="1" dirty="0">
                <a:solidFill>
                  <a:srgbClr val="272525"/>
                </a:solidFill>
                <a:latin typeface="Petrona Bold" pitchFamily="34" charset="0"/>
                <a:ea typeface="Petrona Bold" pitchFamily="34" charset="-122"/>
                <a:cs typeface="Petrona Bold" pitchFamily="34" charset="-120"/>
              </a:rPr>
              <a:t>Likes</a:t>
            </a:r>
            <a:endParaRPr lang="en-US" sz="1950" dirty="0"/>
          </a:p>
        </p:txBody>
      </p:sp>
      <p:sp>
        <p:nvSpPr>
          <p:cNvPr id="12" name="Text 10"/>
          <p:cNvSpPr/>
          <p:nvPr/>
        </p:nvSpPr>
        <p:spPr>
          <a:xfrm>
            <a:off x="793790" y="6126599"/>
            <a:ext cx="6407944" cy="580549"/>
          </a:xfrm>
          <a:prstGeom prst="rect">
            <a:avLst/>
          </a:prstGeom>
          <a:noFill/>
          <a:ln/>
        </p:spPr>
        <p:txBody>
          <a:bodyPr wrap="square" lIns="0" tIns="0" rIns="0" bIns="0" rtlCol="0" anchor="t"/>
          <a:lstStyle/>
          <a:p>
            <a:pPr algn="ctr" indent="0" marL="0">
              <a:lnSpc>
                <a:spcPts val="2250"/>
              </a:lnSpc>
              <a:buNone/>
            </a:pPr>
            <a:r>
              <a:rPr lang="en-US" sz="1400" dirty="0">
                <a:solidFill>
                  <a:srgbClr val="272525"/>
                </a:solidFill>
                <a:latin typeface="Inter" pitchFamily="34" charset="0"/>
                <a:ea typeface="Inter" pitchFamily="34" charset="-122"/>
                <a:cs typeface="Inter" pitchFamily="34" charset="-120"/>
              </a:rPr>
              <a:t>Engagement signals tracked across all content types, providing patterns of user interest and preferences</a:t>
            </a:r>
            <a:endParaRPr lang="en-US" sz="1400" dirty="0"/>
          </a:p>
        </p:txBody>
      </p:sp>
      <p:sp>
        <p:nvSpPr>
          <p:cNvPr id="13" name="Text 11"/>
          <p:cNvSpPr/>
          <p:nvPr/>
        </p:nvSpPr>
        <p:spPr>
          <a:xfrm>
            <a:off x="7428548" y="4880253"/>
            <a:ext cx="6408063" cy="598765"/>
          </a:xfrm>
          <a:prstGeom prst="rect">
            <a:avLst/>
          </a:prstGeom>
          <a:noFill/>
          <a:ln/>
        </p:spPr>
        <p:txBody>
          <a:bodyPr wrap="none" lIns="0" tIns="0" rIns="0" bIns="0" rtlCol="0" anchor="t"/>
          <a:lstStyle/>
          <a:p>
            <a:pPr algn="ctr" indent="0" marL="0">
              <a:lnSpc>
                <a:spcPts val="4700"/>
              </a:lnSpc>
              <a:buNone/>
            </a:pPr>
            <a:r>
              <a:rPr lang="en-US" sz="4700" b="1" dirty="0">
                <a:solidFill>
                  <a:srgbClr val="272525"/>
                </a:solidFill>
                <a:latin typeface="Petrona Bold" pitchFamily="34" charset="0"/>
                <a:ea typeface="Petrona Bold" pitchFamily="34" charset="-122"/>
                <a:cs typeface="Petrona Bold" pitchFamily="34" charset="-120"/>
              </a:rPr>
              <a:t>7,488</a:t>
            </a:r>
            <a:endParaRPr lang="en-US" sz="4700" dirty="0"/>
          </a:p>
        </p:txBody>
      </p:sp>
      <p:sp>
        <p:nvSpPr>
          <p:cNvPr id="14" name="Text 12"/>
          <p:cNvSpPr/>
          <p:nvPr/>
        </p:nvSpPr>
        <p:spPr>
          <a:xfrm>
            <a:off x="9384983" y="5705832"/>
            <a:ext cx="2495074" cy="311944"/>
          </a:xfrm>
          <a:prstGeom prst="rect">
            <a:avLst/>
          </a:prstGeom>
          <a:noFill/>
          <a:ln/>
        </p:spPr>
        <p:txBody>
          <a:bodyPr wrap="none" lIns="0" tIns="0" rIns="0" bIns="0" rtlCol="0" anchor="t"/>
          <a:lstStyle/>
          <a:p>
            <a:pPr algn="ctr" indent="0" marL="0">
              <a:lnSpc>
                <a:spcPts val="2450"/>
              </a:lnSpc>
              <a:buNone/>
            </a:pPr>
            <a:r>
              <a:rPr lang="en-US" sz="1950" b="1" dirty="0">
                <a:solidFill>
                  <a:srgbClr val="272525"/>
                </a:solidFill>
                <a:latin typeface="Petrona Bold" pitchFamily="34" charset="0"/>
                <a:ea typeface="Petrona Bold" pitchFamily="34" charset="-122"/>
                <a:cs typeface="Petrona Bold" pitchFamily="34" charset="-120"/>
              </a:rPr>
              <a:t>Comments</a:t>
            </a:r>
            <a:endParaRPr lang="en-US" sz="1950" dirty="0"/>
          </a:p>
        </p:txBody>
      </p:sp>
      <p:sp>
        <p:nvSpPr>
          <p:cNvPr id="15" name="Text 13"/>
          <p:cNvSpPr/>
          <p:nvPr/>
        </p:nvSpPr>
        <p:spPr>
          <a:xfrm>
            <a:off x="7428548" y="6126599"/>
            <a:ext cx="6408063" cy="580549"/>
          </a:xfrm>
          <a:prstGeom prst="rect">
            <a:avLst/>
          </a:prstGeom>
          <a:noFill/>
          <a:ln/>
        </p:spPr>
        <p:txBody>
          <a:bodyPr wrap="square" lIns="0" tIns="0" rIns="0" bIns="0" rtlCol="0" anchor="t"/>
          <a:lstStyle/>
          <a:p>
            <a:pPr algn="ctr" indent="0" marL="0">
              <a:lnSpc>
                <a:spcPts val="2250"/>
              </a:lnSpc>
              <a:buNone/>
            </a:pPr>
            <a:r>
              <a:rPr lang="en-US" sz="1400" dirty="0">
                <a:solidFill>
                  <a:srgbClr val="272525"/>
                </a:solidFill>
                <a:latin typeface="Inter" pitchFamily="34" charset="0"/>
                <a:ea typeface="Inter" pitchFamily="34" charset="-122"/>
                <a:cs typeface="Inter" pitchFamily="34" charset="-120"/>
              </a:rPr>
              <a:t>Detailed text interactions analyzed for sentiment, engagement depth and user relationships</a:t>
            </a:r>
            <a:endParaRPr lang="en-US" sz="1400" dirty="0"/>
          </a:p>
        </p:txBody>
      </p:sp>
      <p:sp>
        <p:nvSpPr>
          <p:cNvPr id="16" name="Text 14"/>
          <p:cNvSpPr/>
          <p:nvPr/>
        </p:nvSpPr>
        <p:spPr>
          <a:xfrm>
            <a:off x="793790" y="6911221"/>
            <a:ext cx="13042821" cy="580549"/>
          </a:xfrm>
          <a:prstGeom prst="rect">
            <a:avLst/>
          </a:prstGeom>
          <a:noFill/>
          <a:ln/>
        </p:spPr>
        <p:txBody>
          <a:bodyPr wrap="square" lIns="0" tIns="0" rIns="0" bIns="0" rtlCol="0" anchor="t"/>
          <a:lstStyle/>
          <a:p>
            <a:pPr algn="l" indent="0" marL="0">
              <a:lnSpc>
                <a:spcPts val="2250"/>
              </a:lnSpc>
              <a:buNone/>
            </a:pPr>
            <a:r>
              <a:rPr lang="en-US" sz="1400" dirty="0">
                <a:solidFill>
                  <a:srgbClr val="272525"/>
                </a:solidFill>
                <a:latin typeface="Inter" pitchFamily="34" charset="0"/>
                <a:ea typeface="Inter" pitchFamily="34" charset="-122"/>
                <a:cs typeface="Inter" pitchFamily="34" charset="-120"/>
              </a:rPr>
              <a:t>Additional metadata captured includes 1,000+ hashtags, 2,500+ user follows, and 1,200+ tagged relationships between users. This rich dataset enables us to perform detailed network analysis and identify key engagement drivers across the platform ecosystem.</a:t>
            </a:r>
            <a:endParaRPr lang="en-US" sz="14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684609" y="537924"/>
            <a:ext cx="7709773" cy="437078"/>
          </a:xfrm>
          <a:prstGeom prst="rect">
            <a:avLst/>
          </a:prstGeom>
          <a:noFill/>
          <a:ln/>
        </p:spPr>
        <p:txBody>
          <a:bodyPr wrap="none" lIns="0" tIns="0" rIns="0" bIns="0" rtlCol="0" anchor="t"/>
          <a:lstStyle/>
          <a:p>
            <a:pPr algn="l" indent="0" marL="0">
              <a:lnSpc>
                <a:spcPts val="3400"/>
              </a:lnSpc>
              <a:buNone/>
            </a:pPr>
            <a:r>
              <a:rPr lang="en-US" sz="2750" b="1" dirty="0">
                <a:solidFill>
                  <a:srgbClr val="F95F88"/>
                </a:solidFill>
                <a:latin typeface="Petrona Bold" pitchFamily="34" charset="0"/>
                <a:ea typeface="Petrona Bold" pitchFamily="34" charset="-122"/>
                <a:cs typeface="Petrona Bold" pitchFamily="34" charset="-120"/>
              </a:rPr>
              <a:t>Database Schema: The Blueprint of Our Analysis</a:t>
            </a:r>
            <a:endParaRPr lang="en-US" sz="2750" dirty="0"/>
          </a:p>
        </p:txBody>
      </p:sp>
      <p:pic>
        <p:nvPicPr>
          <p:cNvPr id="3" name="Image 0" descr="preencoded.png">    </p:cNvPr>
          <p:cNvPicPr>
            <a:picLocks noChangeAspect="1"/>
          </p:cNvPicPr>
          <p:nvPr/>
        </p:nvPicPr>
        <p:blipFill>
          <a:blip r:embed="rId1"/>
          <a:stretch>
            <a:fillRect/>
          </a:stretch>
        </p:blipFill>
        <p:spPr>
          <a:xfrm>
            <a:off x="684609" y="1308616"/>
            <a:ext cx="635675" cy="802958"/>
          </a:xfrm>
          <a:prstGeom prst="rect">
            <a:avLst/>
          </a:prstGeom>
        </p:spPr>
      </p:pic>
      <p:sp>
        <p:nvSpPr>
          <p:cNvPr id="4" name="Text 1"/>
          <p:cNvSpPr/>
          <p:nvPr/>
        </p:nvSpPr>
        <p:spPr>
          <a:xfrm>
            <a:off x="1447324" y="1435656"/>
            <a:ext cx="1748314" cy="218480"/>
          </a:xfrm>
          <a:prstGeom prst="rect">
            <a:avLst/>
          </a:prstGeom>
          <a:noFill/>
          <a:ln/>
        </p:spPr>
        <p:txBody>
          <a:bodyPr wrap="none" lIns="0" tIns="0" rIns="0" bIns="0" rtlCol="0" anchor="t"/>
          <a:lstStyle/>
          <a:p>
            <a:pPr algn="l" indent="0" marL="0">
              <a:lnSpc>
                <a:spcPts val="1700"/>
              </a:lnSpc>
              <a:buNone/>
            </a:pPr>
            <a:r>
              <a:rPr lang="en-US" sz="1350" b="1" dirty="0">
                <a:solidFill>
                  <a:srgbClr val="272525"/>
                </a:solidFill>
                <a:latin typeface="Petrona Bold" pitchFamily="34" charset="0"/>
                <a:ea typeface="Petrona Bold" pitchFamily="34" charset="-122"/>
                <a:cs typeface="Petrona Bold" pitchFamily="34" charset="-120"/>
              </a:rPr>
              <a:t>Content Creation</a:t>
            </a:r>
            <a:endParaRPr lang="en-US" sz="1350" dirty="0"/>
          </a:p>
        </p:txBody>
      </p:sp>
      <p:sp>
        <p:nvSpPr>
          <p:cNvPr id="5" name="Text 2"/>
          <p:cNvSpPr/>
          <p:nvPr/>
        </p:nvSpPr>
        <p:spPr>
          <a:xfrm>
            <a:off x="1447324" y="1781175"/>
            <a:ext cx="5712857" cy="203359"/>
          </a:xfrm>
          <a:prstGeom prst="rect">
            <a:avLst/>
          </a:prstGeom>
          <a:noFill/>
          <a:ln/>
        </p:spPr>
        <p:txBody>
          <a:bodyPr wrap="none" lIns="0" tIns="0" rIns="0" bIns="0" rtlCol="0" anchor="t"/>
          <a:lstStyle/>
          <a:p>
            <a:pPr algn="l" indent="0" marL="0">
              <a:lnSpc>
                <a:spcPts val="1600"/>
              </a:lnSpc>
              <a:buNone/>
            </a:pPr>
            <a:r>
              <a:rPr lang="en-US" sz="1000" dirty="0">
                <a:solidFill>
                  <a:srgbClr val="272525"/>
                </a:solidFill>
                <a:latin typeface="Inter" pitchFamily="34" charset="0"/>
                <a:ea typeface="Inter" pitchFamily="34" charset="-122"/>
                <a:cs typeface="Inter" pitchFamily="34" charset="-120"/>
              </a:rPr>
              <a:t>The schema links each User to the Photos they post. This is the core of content generation.</a:t>
            </a:r>
            <a:endParaRPr lang="en-US" sz="1000" dirty="0"/>
          </a:p>
        </p:txBody>
      </p:sp>
      <p:pic>
        <p:nvPicPr>
          <p:cNvPr id="6" name="Image 1" descr="preencoded.png">    </p:cNvPr>
          <p:cNvPicPr>
            <a:picLocks noChangeAspect="1"/>
          </p:cNvPicPr>
          <p:nvPr/>
        </p:nvPicPr>
        <p:blipFill>
          <a:blip r:embed="rId2"/>
          <a:stretch>
            <a:fillRect/>
          </a:stretch>
        </p:blipFill>
        <p:spPr>
          <a:xfrm>
            <a:off x="684609" y="2111573"/>
            <a:ext cx="635675" cy="1006316"/>
          </a:xfrm>
          <a:prstGeom prst="rect">
            <a:avLst/>
          </a:prstGeom>
        </p:spPr>
      </p:pic>
      <p:sp>
        <p:nvSpPr>
          <p:cNvPr id="7" name="Text 3"/>
          <p:cNvSpPr/>
          <p:nvPr/>
        </p:nvSpPr>
        <p:spPr>
          <a:xfrm>
            <a:off x="1447324" y="2238613"/>
            <a:ext cx="1748314" cy="218480"/>
          </a:xfrm>
          <a:prstGeom prst="rect">
            <a:avLst/>
          </a:prstGeom>
          <a:noFill/>
          <a:ln/>
        </p:spPr>
        <p:txBody>
          <a:bodyPr wrap="none" lIns="0" tIns="0" rIns="0" bIns="0" rtlCol="0" anchor="t"/>
          <a:lstStyle/>
          <a:p>
            <a:pPr algn="l" indent="0" marL="0">
              <a:lnSpc>
                <a:spcPts val="1700"/>
              </a:lnSpc>
              <a:buNone/>
            </a:pPr>
            <a:r>
              <a:rPr lang="en-US" sz="1350" b="1" dirty="0">
                <a:solidFill>
                  <a:srgbClr val="272525"/>
                </a:solidFill>
                <a:latin typeface="Petrona Bold" pitchFamily="34" charset="0"/>
                <a:ea typeface="Petrona Bold" pitchFamily="34" charset="-122"/>
                <a:cs typeface="Petrona Bold" pitchFamily="34" charset="-120"/>
              </a:rPr>
              <a:t>User Engagement</a:t>
            </a:r>
            <a:endParaRPr lang="en-US" sz="1350" dirty="0"/>
          </a:p>
        </p:txBody>
      </p:sp>
      <p:sp>
        <p:nvSpPr>
          <p:cNvPr id="8" name="Text 4"/>
          <p:cNvSpPr/>
          <p:nvPr/>
        </p:nvSpPr>
        <p:spPr>
          <a:xfrm>
            <a:off x="1447324" y="2584133"/>
            <a:ext cx="5712857" cy="406718"/>
          </a:xfrm>
          <a:prstGeom prst="rect">
            <a:avLst/>
          </a:prstGeom>
          <a:noFill/>
          <a:ln/>
        </p:spPr>
        <p:txBody>
          <a:bodyPr wrap="square" lIns="0" tIns="0" rIns="0" bIns="0" rtlCol="0" anchor="t"/>
          <a:lstStyle/>
          <a:p>
            <a:pPr algn="l" indent="0" marL="0">
              <a:lnSpc>
                <a:spcPts val="1600"/>
              </a:lnSpc>
              <a:buNone/>
            </a:pPr>
            <a:r>
              <a:rPr lang="en-US" sz="1000" dirty="0">
                <a:solidFill>
                  <a:srgbClr val="272525"/>
                </a:solidFill>
                <a:latin typeface="Inter" pitchFamily="34" charset="0"/>
                <a:ea typeface="Inter" pitchFamily="34" charset="-122"/>
                <a:cs typeface="Inter" pitchFamily="34" charset="-120"/>
              </a:rPr>
              <a:t>We track every Like and Comment, connecting the engaging user to the specific photo. This is how we measure content performance.</a:t>
            </a:r>
            <a:endParaRPr lang="en-US" sz="1000" dirty="0"/>
          </a:p>
        </p:txBody>
      </p:sp>
      <p:pic>
        <p:nvPicPr>
          <p:cNvPr id="9" name="Image 2" descr="preencoded.png">    </p:cNvPr>
          <p:cNvPicPr>
            <a:picLocks noChangeAspect="1"/>
          </p:cNvPicPr>
          <p:nvPr/>
        </p:nvPicPr>
        <p:blipFill>
          <a:blip r:embed="rId3"/>
          <a:stretch>
            <a:fillRect/>
          </a:stretch>
        </p:blipFill>
        <p:spPr>
          <a:xfrm>
            <a:off x="684609" y="3117890"/>
            <a:ext cx="635675" cy="1006316"/>
          </a:xfrm>
          <a:prstGeom prst="rect">
            <a:avLst/>
          </a:prstGeom>
        </p:spPr>
      </p:pic>
      <p:sp>
        <p:nvSpPr>
          <p:cNvPr id="10" name="Text 5"/>
          <p:cNvSpPr/>
          <p:nvPr/>
        </p:nvSpPr>
        <p:spPr>
          <a:xfrm>
            <a:off x="1447324" y="3244929"/>
            <a:ext cx="1748314" cy="218480"/>
          </a:xfrm>
          <a:prstGeom prst="rect">
            <a:avLst/>
          </a:prstGeom>
          <a:noFill/>
          <a:ln/>
        </p:spPr>
        <p:txBody>
          <a:bodyPr wrap="none" lIns="0" tIns="0" rIns="0" bIns="0" rtlCol="0" anchor="t"/>
          <a:lstStyle/>
          <a:p>
            <a:pPr algn="l" indent="0" marL="0">
              <a:lnSpc>
                <a:spcPts val="1700"/>
              </a:lnSpc>
              <a:buNone/>
            </a:pPr>
            <a:r>
              <a:rPr lang="en-US" sz="1350" b="1" dirty="0">
                <a:solidFill>
                  <a:srgbClr val="272525"/>
                </a:solidFill>
                <a:latin typeface="Petrona Bold" pitchFamily="34" charset="0"/>
                <a:ea typeface="Petrona Bold" pitchFamily="34" charset="-122"/>
                <a:cs typeface="Petrona Bold" pitchFamily="34" charset="-120"/>
              </a:rPr>
              <a:t>The Social Network</a:t>
            </a:r>
            <a:endParaRPr lang="en-US" sz="1350" dirty="0"/>
          </a:p>
        </p:txBody>
      </p:sp>
      <p:sp>
        <p:nvSpPr>
          <p:cNvPr id="11" name="Text 6"/>
          <p:cNvSpPr/>
          <p:nvPr/>
        </p:nvSpPr>
        <p:spPr>
          <a:xfrm>
            <a:off x="1447324" y="3590449"/>
            <a:ext cx="5712857" cy="406718"/>
          </a:xfrm>
          <a:prstGeom prst="rect">
            <a:avLst/>
          </a:prstGeom>
          <a:noFill/>
          <a:ln/>
        </p:spPr>
        <p:txBody>
          <a:bodyPr wrap="square" lIns="0" tIns="0" rIns="0" bIns="0" rtlCol="0" anchor="t"/>
          <a:lstStyle/>
          <a:p>
            <a:pPr algn="l" indent="0" marL="0">
              <a:lnSpc>
                <a:spcPts val="1600"/>
              </a:lnSpc>
              <a:buNone/>
            </a:pPr>
            <a:r>
              <a:rPr lang="en-US" sz="1000" dirty="0">
                <a:solidFill>
                  <a:srgbClr val="272525"/>
                </a:solidFill>
                <a:latin typeface="Inter" pitchFamily="34" charset="0"/>
                <a:ea typeface="Inter" pitchFamily="34" charset="-122"/>
                <a:cs typeface="Inter" pitchFamily="34" charset="-120"/>
              </a:rPr>
              <a:t>The follows table connects Users to other Users, forming the follower/following relationships that are essential for analyzing influence and reach.</a:t>
            </a:r>
            <a:endParaRPr lang="en-US" sz="1000" dirty="0"/>
          </a:p>
        </p:txBody>
      </p:sp>
      <p:pic>
        <p:nvPicPr>
          <p:cNvPr id="12" name="Image 3" descr="preencoded.png">    </p:cNvPr>
          <p:cNvPicPr>
            <a:picLocks noChangeAspect="1"/>
          </p:cNvPicPr>
          <p:nvPr/>
        </p:nvPicPr>
        <p:blipFill>
          <a:blip r:embed="rId4"/>
          <a:stretch>
            <a:fillRect/>
          </a:stretch>
        </p:blipFill>
        <p:spPr>
          <a:xfrm>
            <a:off x="684609" y="4124206"/>
            <a:ext cx="635675" cy="1006316"/>
          </a:xfrm>
          <a:prstGeom prst="rect">
            <a:avLst/>
          </a:prstGeom>
        </p:spPr>
      </p:pic>
      <p:sp>
        <p:nvSpPr>
          <p:cNvPr id="13" name="Text 7"/>
          <p:cNvSpPr/>
          <p:nvPr/>
        </p:nvSpPr>
        <p:spPr>
          <a:xfrm>
            <a:off x="1447324" y="4251246"/>
            <a:ext cx="1748314" cy="218480"/>
          </a:xfrm>
          <a:prstGeom prst="rect">
            <a:avLst/>
          </a:prstGeom>
          <a:noFill/>
          <a:ln/>
        </p:spPr>
        <p:txBody>
          <a:bodyPr wrap="none" lIns="0" tIns="0" rIns="0" bIns="0" rtlCol="0" anchor="t"/>
          <a:lstStyle/>
          <a:p>
            <a:pPr algn="l" indent="0" marL="0">
              <a:lnSpc>
                <a:spcPts val="1700"/>
              </a:lnSpc>
              <a:buNone/>
            </a:pPr>
            <a:r>
              <a:rPr lang="en-US" sz="1350" b="1" dirty="0">
                <a:solidFill>
                  <a:srgbClr val="272525"/>
                </a:solidFill>
                <a:latin typeface="Petrona Bold" pitchFamily="34" charset="0"/>
                <a:ea typeface="Petrona Bold" pitchFamily="34" charset="-122"/>
                <a:cs typeface="Petrona Bold" pitchFamily="34" charset="-120"/>
              </a:rPr>
              <a:t>Content Discovery</a:t>
            </a:r>
            <a:endParaRPr lang="en-US" sz="1350" dirty="0"/>
          </a:p>
        </p:txBody>
      </p:sp>
      <p:sp>
        <p:nvSpPr>
          <p:cNvPr id="14" name="Text 8"/>
          <p:cNvSpPr/>
          <p:nvPr/>
        </p:nvSpPr>
        <p:spPr>
          <a:xfrm>
            <a:off x="1447324" y="4596765"/>
            <a:ext cx="5712857" cy="406718"/>
          </a:xfrm>
          <a:prstGeom prst="rect">
            <a:avLst/>
          </a:prstGeom>
          <a:noFill/>
          <a:ln/>
        </p:spPr>
        <p:txBody>
          <a:bodyPr wrap="square" lIns="0" tIns="0" rIns="0" bIns="0" rtlCol="0" anchor="t"/>
          <a:lstStyle/>
          <a:p>
            <a:pPr algn="l" indent="0" marL="0">
              <a:lnSpc>
                <a:spcPts val="1600"/>
              </a:lnSpc>
              <a:buNone/>
            </a:pPr>
            <a:r>
              <a:rPr lang="en-US" sz="1000" dirty="0">
                <a:solidFill>
                  <a:srgbClr val="272525"/>
                </a:solidFill>
                <a:latin typeface="Inter" pitchFamily="34" charset="0"/>
                <a:ea typeface="Inter" pitchFamily="34" charset="-122"/>
                <a:cs typeface="Inter" pitchFamily="34" charset="-120"/>
              </a:rPr>
              <a:t>A dedicated system links Photos to multiple Tags (#hashtags). This allows us to analyze which topics are popular and drive engagement.</a:t>
            </a:r>
            <a:endParaRPr lang="en-US" sz="1000" dirty="0"/>
          </a:p>
        </p:txBody>
      </p:sp>
      <p:sp>
        <p:nvSpPr>
          <p:cNvPr id="15" name="Text 9"/>
          <p:cNvSpPr/>
          <p:nvPr/>
        </p:nvSpPr>
        <p:spPr>
          <a:xfrm>
            <a:off x="7477839" y="1292662"/>
            <a:ext cx="2098000" cy="262176"/>
          </a:xfrm>
          <a:prstGeom prst="rect">
            <a:avLst/>
          </a:prstGeom>
          <a:noFill/>
          <a:ln/>
        </p:spPr>
        <p:txBody>
          <a:bodyPr wrap="none" lIns="0" tIns="0" rIns="0" bIns="0" rtlCol="0" anchor="t"/>
          <a:lstStyle/>
          <a:p>
            <a:pPr algn="l" indent="0" marL="0">
              <a:lnSpc>
                <a:spcPts val="2050"/>
              </a:lnSpc>
              <a:buNone/>
            </a:pPr>
            <a:r>
              <a:rPr lang="en-US" sz="1650" b="1" dirty="0">
                <a:solidFill>
                  <a:srgbClr val="F95F88"/>
                </a:solidFill>
                <a:latin typeface="Petrona Bold" pitchFamily="34" charset="0"/>
                <a:ea typeface="Petrona Bold" pitchFamily="34" charset="-122"/>
                <a:cs typeface="Petrona Bold" pitchFamily="34" charset="-120"/>
              </a:rPr>
              <a:t>ER Diagram</a:t>
            </a:r>
            <a:endParaRPr lang="en-US" sz="1650" dirty="0"/>
          </a:p>
        </p:txBody>
      </p:sp>
      <p:pic>
        <p:nvPicPr>
          <p:cNvPr id="16" name="Image 4" descr="preencoded.png">    </p:cNvPr>
          <p:cNvPicPr>
            <a:picLocks noChangeAspect="1"/>
          </p:cNvPicPr>
          <p:nvPr/>
        </p:nvPicPr>
        <p:blipFill>
          <a:blip r:embed="rId5"/>
          <a:stretch>
            <a:fillRect/>
          </a:stretch>
        </p:blipFill>
        <p:spPr>
          <a:xfrm>
            <a:off x="7477839" y="1697831"/>
            <a:ext cx="4310539" cy="5221962"/>
          </a:xfrm>
          <a:prstGeom prst="rect">
            <a:avLst/>
          </a:prstGeom>
        </p:spPr>
      </p:pic>
      <p:sp>
        <p:nvSpPr>
          <p:cNvPr id="17" name="Text 10"/>
          <p:cNvSpPr/>
          <p:nvPr/>
        </p:nvSpPr>
        <p:spPr>
          <a:xfrm>
            <a:off x="875228" y="7348776"/>
            <a:ext cx="13070562" cy="203359"/>
          </a:xfrm>
          <a:prstGeom prst="rect">
            <a:avLst/>
          </a:prstGeom>
          <a:noFill/>
          <a:ln/>
        </p:spPr>
        <p:txBody>
          <a:bodyPr wrap="none" lIns="0" tIns="0" rIns="0" bIns="0" rtlCol="0" anchor="t"/>
          <a:lstStyle/>
          <a:p>
            <a:pPr algn="l" indent="0" marL="0">
              <a:lnSpc>
                <a:spcPts val="1600"/>
              </a:lnSpc>
              <a:buNone/>
            </a:pPr>
            <a:r>
              <a:rPr lang="en-US" sz="1000" b="1" dirty="0">
                <a:solidFill>
                  <a:srgbClr val="272525"/>
                </a:solidFill>
                <a:latin typeface="Inter" pitchFamily="34" charset="0"/>
                <a:ea typeface="Inter" pitchFamily="34" charset="-122"/>
                <a:cs typeface="Inter" pitchFamily="34" charset="-120"/>
              </a:rPr>
              <a:t>Schema Legend:</a:t>
            </a:r>
            <a:pPr algn="l" indent="0" marL="0">
              <a:lnSpc>
                <a:spcPts val="1600"/>
              </a:lnSpc>
              <a:buNone/>
            </a:pPr>
            <a:r>
              <a:rPr lang="en-US" sz="1000" dirty="0">
                <a:solidFill>
                  <a:srgbClr val="272525"/>
                </a:solidFill>
                <a:latin typeface="Inter" pitchFamily="34" charset="0"/>
                <a:ea typeface="Inter" pitchFamily="34" charset="-122"/>
                <a:cs typeface="Inter" pitchFamily="34" charset="-120"/>
              </a:rPr>
              <a:t> PK = Primary Key (Unique ID) | FK = Foreign Key (Link to another table) | ---||--- = "One" relationship | ---o{--- = "Many" relationship</a:t>
            </a:r>
            <a:endParaRPr lang="en-US" sz="1000" dirty="0"/>
          </a:p>
        </p:txBody>
      </p:sp>
      <p:sp>
        <p:nvSpPr>
          <p:cNvPr id="18" name="Shape 11"/>
          <p:cNvSpPr/>
          <p:nvPr/>
        </p:nvSpPr>
        <p:spPr>
          <a:xfrm>
            <a:off x="684609" y="7205782"/>
            <a:ext cx="15240" cy="489347"/>
          </a:xfrm>
          <a:prstGeom prst="rect">
            <a:avLst/>
          </a:prstGeom>
          <a:solidFill>
            <a:srgbClr val="6237C8"/>
          </a:solidFill>
          <a:ln/>
        </p:spPr>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1927622"/>
            <a:ext cx="6237684" cy="779621"/>
          </a:xfrm>
          <a:prstGeom prst="rect">
            <a:avLst/>
          </a:prstGeom>
          <a:noFill/>
          <a:ln/>
        </p:spPr>
        <p:txBody>
          <a:bodyPr wrap="none" lIns="0" tIns="0" rIns="0" bIns="0" rtlCol="0" anchor="t"/>
          <a:lstStyle/>
          <a:p>
            <a:pPr algn="l" indent="0" marL="0">
              <a:lnSpc>
                <a:spcPts val="6100"/>
              </a:lnSpc>
              <a:buNone/>
            </a:pPr>
            <a:r>
              <a:rPr lang="en-US" sz="4900" b="1" dirty="0">
                <a:solidFill>
                  <a:srgbClr val="F95F88"/>
                </a:solidFill>
                <a:latin typeface="Petrona Bold" pitchFamily="34" charset="0"/>
                <a:ea typeface="Petrona Bold" pitchFamily="34" charset="-122"/>
                <a:cs typeface="Petrona Bold" pitchFamily="34" charset="-120"/>
              </a:rPr>
              <a:t>Analytical Approach</a:t>
            </a:r>
            <a:endParaRPr lang="en-US" sz="4900" dirty="0"/>
          </a:p>
        </p:txBody>
      </p:sp>
      <p:sp>
        <p:nvSpPr>
          <p:cNvPr id="3" name="Text 1"/>
          <p:cNvSpPr/>
          <p:nvPr/>
        </p:nvSpPr>
        <p:spPr>
          <a:xfrm>
            <a:off x="793790" y="3160871"/>
            <a:ext cx="13042821" cy="725805"/>
          </a:xfrm>
          <a:prstGeom prst="rect">
            <a:avLst/>
          </a:prstGeom>
          <a:noFill/>
          <a:ln/>
        </p:spPr>
        <p:txBody>
          <a:bodyPr wrap="square" lIns="0" tIns="0" rIns="0" bIns="0" rtlCol="0" anchor="t"/>
          <a:lstStyle/>
          <a:p>
            <a:pPr algn="l" marL="342900" indent="-342900">
              <a:lnSpc>
                <a:spcPts val="2850"/>
              </a:lnSpc>
              <a:buSzPct val="100000"/>
              <a:buChar char="•"/>
            </a:pPr>
            <a:r>
              <a:rPr lang="en-US" sz="1750" b="1" dirty="0">
                <a:solidFill>
                  <a:srgbClr val="272525"/>
                </a:solidFill>
                <a:latin typeface="Inter" pitchFamily="34" charset="0"/>
                <a:ea typeface="Inter" pitchFamily="34" charset="-122"/>
                <a:cs typeface="Inter" pitchFamily="34" charset="-120"/>
              </a:rPr>
              <a:t>Schema Review:</a:t>
            </a:r>
            <a:pPr algn="l" indent="0" marL="0">
              <a:lnSpc>
                <a:spcPts val="2850"/>
              </a:lnSpc>
              <a:buNone/>
            </a:pPr>
            <a:r>
              <a:rPr lang="en-US" sz="1750" dirty="0">
                <a:solidFill>
                  <a:srgbClr val="272525"/>
                </a:solidFill>
                <a:latin typeface="Inter" pitchFamily="34" charset="0"/>
                <a:ea typeface="Inter" pitchFamily="34" charset="-122"/>
                <a:cs typeface="Inter" pitchFamily="34" charset="-120"/>
              </a:rPr>
              <a:t> Examined 7 core tables including users, photos, and engagement metrics; mapped entity relationships and identified key join conditions for comprehensive analysis</a:t>
            </a:r>
            <a:endParaRPr lang="en-US" sz="1750" dirty="0"/>
          </a:p>
        </p:txBody>
      </p:sp>
      <p:sp>
        <p:nvSpPr>
          <p:cNvPr id="4" name="Text 2"/>
          <p:cNvSpPr/>
          <p:nvPr/>
        </p:nvSpPr>
        <p:spPr>
          <a:xfrm>
            <a:off x="793790" y="3965972"/>
            <a:ext cx="13042821" cy="725805"/>
          </a:xfrm>
          <a:prstGeom prst="rect">
            <a:avLst/>
          </a:prstGeom>
          <a:noFill/>
          <a:ln/>
        </p:spPr>
        <p:txBody>
          <a:bodyPr wrap="square" lIns="0" tIns="0" rIns="0" bIns="0" rtlCol="0" anchor="t"/>
          <a:lstStyle/>
          <a:p>
            <a:pPr algn="l" marL="342900" indent="-342900">
              <a:lnSpc>
                <a:spcPts val="2850"/>
              </a:lnSpc>
              <a:buSzPct val="100000"/>
              <a:buChar char="•"/>
            </a:pPr>
            <a:r>
              <a:rPr lang="en-US" sz="1750" b="1" dirty="0">
                <a:solidFill>
                  <a:srgbClr val="272525"/>
                </a:solidFill>
                <a:latin typeface="Inter" pitchFamily="34" charset="0"/>
                <a:ea typeface="Inter" pitchFamily="34" charset="-122"/>
                <a:cs typeface="Inter" pitchFamily="34" charset="-120"/>
              </a:rPr>
              <a:t>SQL Querying:</a:t>
            </a:r>
            <a:pPr algn="l" indent="0" marL="0">
              <a:lnSpc>
                <a:spcPts val="2850"/>
              </a:lnSpc>
              <a:buNone/>
            </a:pPr>
            <a:r>
              <a:rPr lang="en-US" sz="1750" dirty="0">
                <a:solidFill>
                  <a:srgbClr val="272525"/>
                </a:solidFill>
                <a:latin typeface="Inter" pitchFamily="34" charset="0"/>
                <a:ea typeface="Inter" pitchFamily="34" charset="-122"/>
                <a:cs typeface="Inter" pitchFamily="34" charset="-120"/>
              </a:rPr>
              <a:t> Built 25+ complex queries across PostgreSQL to extract user activity rates, hashtag performance, viral content patterns, and network relationship metrics</a:t>
            </a:r>
            <a:endParaRPr lang="en-US" sz="1750" dirty="0"/>
          </a:p>
        </p:txBody>
      </p:sp>
      <p:sp>
        <p:nvSpPr>
          <p:cNvPr id="5" name="Text 3"/>
          <p:cNvSpPr/>
          <p:nvPr/>
        </p:nvSpPr>
        <p:spPr>
          <a:xfrm>
            <a:off x="793790" y="4771073"/>
            <a:ext cx="13042821" cy="725805"/>
          </a:xfrm>
          <a:prstGeom prst="rect">
            <a:avLst/>
          </a:prstGeom>
          <a:noFill/>
          <a:ln/>
        </p:spPr>
        <p:txBody>
          <a:bodyPr wrap="square" lIns="0" tIns="0" rIns="0" bIns="0" rtlCol="0" anchor="t"/>
          <a:lstStyle/>
          <a:p>
            <a:pPr algn="l" marL="342900" indent="-342900">
              <a:lnSpc>
                <a:spcPts val="2850"/>
              </a:lnSpc>
              <a:buSzPct val="100000"/>
              <a:buChar char="•"/>
            </a:pPr>
            <a:r>
              <a:rPr lang="en-US" sz="1750" b="1" dirty="0">
                <a:solidFill>
                  <a:srgbClr val="272525"/>
                </a:solidFill>
                <a:latin typeface="Inter" pitchFamily="34" charset="0"/>
                <a:ea typeface="Inter" pitchFamily="34" charset="-122"/>
                <a:cs typeface="Inter" pitchFamily="34" charset="-120"/>
              </a:rPr>
              <a:t>Insight Synthesis:</a:t>
            </a:r>
            <a:pPr algn="l" indent="0" marL="0">
              <a:lnSpc>
                <a:spcPts val="2850"/>
              </a:lnSpc>
              <a:buNone/>
            </a:pPr>
            <a:r>
              <a:rPr lang="en-US" sz="1750" dirty="0">
                <a:solidFill>
                  <a:srgbClr val="272525"/>
                </a:solidFill>
                <a:latin typeface="Inter" pitchFamily="34" charset="0"/>
                <a:ea typeface="Inter" pitchFamily="34" charset="-122"/>
                <a:cs typeface="Inter" pitchFamily="34" charset="-120"/>
              </a:rPr>
              <a:t> Applied statistical significance testing and visualization techniques to identify high-value user segments, engagement triggers, and potential churn predictors</a:t>
            </a:r>
            <a:endParaRPr lang="en-US" sz="1750" dirty="0"/>
          </a:p>
        </p:txBody>
      </p:sp>
      <p:sp>
        <p:nvSpPr>
          <p:cNvPr id="6" name="Text 4"/>
          <p:cNvSpPr/>
          <p:nvPr/>
        </p:nvSpPr>
        <p:spPr>
          <a:xfrm>
            <a:off x="793790" y="5576173"/>
            <a:ext cx="13042821" cy="725805"/>
          </a:xfrm>
          <a:prstGeom prst="rect">
            <a:avLst/>
          </a:prstGeom>
          <a:noFill/>
          <a:ln/>
        </p:spPr>
        <p:txBody>
          <a:bodyPr wrap="square" lIns="0" tIns="0" rIns="0" bIns="0" rtlCol="0" anchor="t"/>
          <a:lstStyle/>
          <a:p>
            <a:pPr algn="l" marL="342900" indent="-342900">
              <a:lnSpc>
                <a:spcPts val="2850"/>
              </a:lnSpc>
              <a:buSzPct val="100000"/>
              <a:buChar char="•"/>
            </a:pPr>
            <a:r>
              <a:rPr lang="en-US" sz="1750" b="1" dirty="0">
                <a:solidFill>
                  <a:srgbClr val="272525"/>
                </a:solidFill>
                <a:latin typeface="Inter" pitchFamily="34" charset="0"/>
                <a:ea typeface="Inter" pitchFamily="34" charset="-122"/>
                <a:cs typeface="Inter" pitchFamily="34" charset="-120"/>
              </a:rPr>
              <a:t>Strategy Formulation:</a:t>
            </a:r>
            <a:pPr algn="l" indent="0" marL="0">
              <a:lnSpc>
                <a:spcPts val="2850"/>
              </a:lnSpc>
              <a:buNone/>
            </a:pPr>
            <a:r>
              <a:rPr lang="en-US" sz="1750" dirty="0">
                <a:solidFill>
                  <a:srgbClr val="272525"/>
                </a:solidFill>
                <a:latin typeface="Inter" pitchFamily="34" charset="0"/>
                <a:ea typeface="Inter" pitchFamily="34" charset="-122"/>
                <a:cs typeface="Inter" pitchFamily="34" charset="-120"/>
              </a:rPr>
              <a:t> Translated analytical findings into actionable marketing recommendations aligned with Meta's engagement, retention and acquisition objectives</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682347"/>
            <a:ext cx="4810839" cy="506730"/>
          </a:xfrm>
          <a:prstGeom prst="rect">
            <a:avLst/>
          </a:prstGeom>
          <a:noFill/>
          <a:ln/>
        </p:spPr>
        <p:txBody>
          <a:bodyPr wrap="none" lIns="0" tIns="0" rIns="0" bIns="0" rtlCol="0" anchor="t"/>
          <a:lstStyle/>
          <a:p>
            <a:pPr algn="l" indent="0" marL="0">
              <a:lnSpc>
                <a:spcPts val="3950"/>
              </a:lnSpc>
              <a:buNone/>
            </a:pPr>
            <a:r>
              <a:rPr lang="en-US" sz="3150" b="1" dirty="0">
                <a:solidFill>
                  <a:srgbClr val="F95F88"/>
                </a:solidFill>
                <a:latin typeface="Petrona Bold" pitchFamily="34" charset="0"/>
                <a:ea typeface="Petrona Bold" pitchFamily="34" charset="-122"/>
                <a:cs typeface="Petrona Bold" pitchFamily="34" charset="-120"/>
              </a:rPr>
              <a:t>User Activity Distribution</a:t>
            </a:r>
            <a:endParaRPr lang="en-US" sz="3150" dirty="0"/>
          </a:p>
        </p:txBody>
      </p:sp>
      <p:sp>
        <p:nvSpPr>
          <p:cNvPr id="3" name="Text 1"/>
          <p:cNvSpPr/>
          <p:nvPr/>
        </p:nvSpPr>
        <p:spPr>
          <a:xfrm>
            <a:off x="793790" y="1483876"/>
            <a:ext cx="13042821" cy="235744"/>
          </a:xfrm>
          <a:prstGeom prst="rect">
            <a:avLst/>
          </a:prstGeom>
          <a:noFill/>
          <a:ln/>
        </p:spPr>
        <p:txBody>
          <a:bodyPr wrap="none" lIns="0" tIns="0" rIns="0" bIns="0" rtlCol="0" anchor="t"/>
          <a:lstStyle/>
          <a:p>
            <a:pPr algn="l" indent="0" marL="0">
              <a:lnSpc>
                <a:spcPts val="1850"/>
              </a:lnSpc>
              <a:buNone/>
            </a:pPr>
            <a:r>
              <a:rPr lang="en-US" sz="1150" dirty="0">
                <a:solidFill>
                  <a:srgbClr val="272525"/>
                </a:solidFill>
                <a:latin typeface="Inter" pitchFamily="34" charset="0"/>
                <a:ea typeface="Inter" pitchFamily="34" charset="-122"/>
                <a:cs typeface="Inter" pitchFamily="34" charset="-120"/>
              </a:rPr>
              <a:t>Analysis reveals significant variation in platform engagement with key implications for our strategy.</a:t>
            </a:r>
            <a:endParaRPr lang="en-US" sz="1150" dirty="0"/>
          </a:p>
        </p:txBody>
      </p:sp>
      <p:sp>
        <p:nvSpPr>
          <p:cNvPr id="4" name="Text 2"/>
          <p:cNvSpPr/>
          <p:nvPr/>
        </p:nvSpPr>
        <p:spPr>
          <a:xfrm>
            <a:off x="793790" y="1940719"/>
            <a:ext cx="6505099" cy="253365"/>
          </a:xfrm>
          <a:prstGeom prst="rect">
            <a:avLst/>
          </a:prstGeom>
          <a:noFill/>
          <a:ln/>
        </p:spPr>
        <p:txBody>
          <a:bodyPr wrap="none" lIns="0" tIns="0" rIns="0" bIns="0" rtlCol="0" anchor="t"/>
          <a:lstStyle/>
          <a:p>
            <a:pPr algn="l" indent="0" marL="0">
              <a:lnSpc>
                <a:spcPts val="1950"/>
              </a:lnSpc>
              <a:buNone/>
            </a:pPr>
            <a:r>
              <a:rPr lang="en-US" sz="1550" b="1" dirty="0">
                <a:solidFill>
                  <a:srgbClr val="F95F88"/>
                </a:solidFill>
                <a:latin typeface="Petrona Bold" pitchFamily="34" charset="0"/>
                <a:ea typeface="Petrona Bold" pitchFamily="34" charset="-122"/>
                <a:cs typeface="Petrona Bold" pitchFamily="34" charset="-120"/>
              </a:rPr>
              <a:t>Average User Activity                                                                                                      </a:t>
            </a:r>
            <a:endParaRPr lang="en-US" sz="1550" dirty="0"/>
          </a:p>
        </p:txBody>
      </p:sp>
      <p:sp>
        <p:nvSpPr>
          <p:cNvPr id="5" name="Text 3"/>
          <p:cNvSpPr/>
          <p:nvPr/>
        </p:nvSpPr>
        <p:spPr>
          <a:xfrm>
            <a:off x="793790" y="2547818"/>
            <a:ext cx="6743581" cy="235744"/>
          </a:xfrm>
          <a:prstGeom prst="rect">
            <a:avLst/>
          </a:prstGeom>
          <a:noFill/>
          <a:ln/>
        </p:spPr>
        <p:txBody>
          <a:bodyPr wrap="none" lIns="0" tIns="0" rIns="0" bIns="0" rtlCol="0" anchor="t"/>
          <a:lstStyle/>
          <a:p>
            <a:pPr algn="l" marL="342900" indent="-342900">
              <a:lnSpc>
                <a:spcPts val="1850"/>
              </a:lnSpc>
              <a:buSzPct val="100000"/>
              <a:buChar char="•"/>
            </a:pPr>
            <a:r>
              <a:rPr lang="en-US" sz="1150" b="1" dirty="0">
                <a:solidFill>
                  <a:srgbClr val="272525"/>
                </a:solidFill>
                <a:latin typeface="Inter" pitchFamily="34" charset="0"/>
                <a:ea typeface="Inter" pitchFamily="34" charset="-122"/>
                <a:cs typeface="Inter" pitchFamily="34" charset="-120"/>
              </a:rPr>
              <a:t>Photos Posted:</a:t>
            </a:r>
            <a:pPr algn="l" indent="0" marL="0">
              <a:lnSpc>
                <a:spcPts val="1850"/>
              </a:lnSpc>
              <a:buNone/>
            </a:pPr>
            <a:r>
              <a:rPr lang="en-US" sz="1150" dirty="0">
                <a:solidFill>
                  <a:srgbClr val="272525"/>
                </a:solidFill>
                <a:latin typeface="Inter" pitchFamily="34" charset="0"/>
                <a:ea typeface="Inter" pitchFamily="34" charset="-122"/>
                <a:cs typeface="Inter" pitchFamily="34" charset="-120"/>
              </a:rPr>
              <a:t> 2.57 per user                                                                                                    </a:t>
            </a:r>
            <a:endParaRPr lang="en-US" sz="1150" dirty="0"/>
          </a:p>
        </p:txBody>
      </p:sp>
      <p:sp>
        <p:nvSpPr>
          <p:cNvPr id="6" name="Text 4"/>
          <p:cNvSpPr/>
          <p:nvPr/>
        </p:nvSpPr>
        <p:spPr>
          <a:xfrm>
            <a:off x="793790" y="2835116"/>
            <a:ext cx="6743581" cy="235744"/>
          </a:xfrm>
          <a:prstGeom prst="rect">
            <a:avLst/>
          </a:prstGeom>
          <a:noFill/>
          <a:ln/>
        </p:spPr>
        <p:txBody>
          <a:bodyPr wrap="none" lIns="0" tIns="0" rIns="0" bIns="0" rtlCol="0" anchor="t"/>
          <a:lstStyle/>
          <a:p>
            <a:pPr algn="l" marL="342900" indent="-342900">
              <a:lnSpc>
                <a:spcPts val="1850"/>
              </a:lnSpc>
              <a:buSzPct val="100000"/>
              <a:buChar char="•"/>
            </a:pPr>
            <a:r>
              <a:rPr lang="en-US" sz="1150" b="1" dirty="0">
                <a:solidFill>
                  <a:srgbClr val="272525"/>
                </a:solidFill>
                <a:latin typeface="Inter" pitchFamily="34" charset="0"/>
                <a:ea typeface="Inter" pitchFamily="34" charset="-122"/>
                <a:cs typeface="Inter" pitchFamily="34" charset="-120"/>
              </a:rPr>
              <a:t>Comments Made:</a:t>
            </a:r>
            <a:pPr algn="l" indent="0" marL="0">
              <a:lnSpc>
                <a:spcPts val="1850"/>
              </a:lnSpc>
              <a:buNone/>
            </a:pPr>
            <a:r>
              <a:rPr lang="en-US" sz="1150" dirty="0">
                <a:solidFill>
                  <a:srgbClr val="272525"/>
                </a:solidFill>
                <a:latin typeface="Inter" pitchFamily="34" charset="0"/>
                <a:ea typeface="Inter" pitchFamily="34" charset="-122"/>
                <a:cs typeface="Inter" pitchFamily="34" charset="-120"/>
              </a:rPr>
              <a:t> 74.88 per user</a:t>
            </a:r>
            <a:endParaRPr lang="en-US" sz="1150" dirty="0"/>
          </a:p>
        </p:txBody>
      </p:sp>
      <p:sp>
        <p:nvSpPr>
          <p:cNvPr id="7" name="Text 5"/>
          <p:cNvSpPr/>
          <p:nvPr/>
        </p:nvSpPr>
        <p:spPr>
          <a:xfrm>
            <a:off x="793790" y="3122414"/>
            <a:ext cx="6743581" cy="235744"/>
          </a:xfrm>
          <a:prstGeom prst="rect">
            <a:avLst/>
          </a:prstGeom>
          <a:noFill/>
          <a:ln/>
        </p:spPr>
        <p:txBody>
          <a:bodyPr wrap="none" lIns="0" tIns="0" rIns="0" bIns="0" rtlCol="0" anchor="t"/>
          <a:lstStyle/>
          <a:p>
            <a:pPr algn="l" marL="342900" indent="-342900">
              <a:lnSpc>
                <a:spcPts val="1850"/>
              </a:lnSpc>
              <a:buSzPct val="100000"/>
              <a:buChar char="•"/>
            </a:pPr>
            <a:r>
              <a:rPr lang="en-US" sz="1150" b="1" dirty="0">
                <a:solidFill>
                  <a:srgbClr val="272525"/>
                </a:solidFill>
                <a:latin typeface="Inter" pitchFamily="34" charset="0"/>
                <a:ea typeface="Inter" pitchFamily="34" charset="-122"/>
                <a:cs typeface="Inter" pitchFamily="34" charset="-120"/>
              </a:rPr>
              <a:t>Likes Given:</a:t>
            </a:r>
            <a:pPr algn="l" indent="0" marL="0">
              <a:lnSpc>
                <a:spcPts val="1850"/>
              </a:lnSpc>
              <a:buNone/>
            </a:pPr>
            <a:r>
              <a:rPr lang="en-US" sz="1150" dirty="0">
                <a:solidFill>
                  <a:srgbClr val="272525"/>
                </a:solidFill>
                <a:latin typeface="Inter" pitchFamily="34" charset="0"/>
                <a:ea typeface="Inter" pitchFamily="34" charset="-122"/>
                <a:cs typeface="Inter" pitchFamily="34" charset="-120"/>
              </a:rPr>
              <a:t> 87.82 per user</a:t>
            </a:r>
            <a:endParaRPr lang="en-US" sz="1150" dirty="0"/>
          </a:p>
        </p:txBody>
      </p:sp>
      <p:sp>
        <p:nvSpPr>
          <p:cNvPr id="8" name="Text 6"/>
          <p:cNvSpPr/>
          <p:nvPr/>
        </p:nvSpPr>
        <p:spPr>
          <a:xfrm>
            <a:off x="793790" y="3490793"/>
            <a:ext cx="6743581" cy="235744"/>
          </a:xfrm>
          <a:prstGeom prst="rect">
            <a:avLst/>
          </a:prstGeom>
          <a:noFill/>
          <a:ln/>
        </p:spPr>
        <p:txBody>
          <a:bodyPr wrap="none" lIns="0" tIns="0" rIns="0" bIns="0" rtlCol="0" anchor="t"/>
          <a:lstStyle/>
          <a:p>
            <a:pPr algn="l" indent="0" marL="0">
              <a:lnSpc>
                <a:spcPts val="1850"/>
              </a:lnSpc>
              <a:buNone/>
            </a:pPr>
            <a:endParaRPr lang="en-US" sz="1150" dirty="0"/>
          </a:p>
        </p:txBody>
      </p:sp>
      <p:sp>
        <p:nvSpPr>
          <p:cNvPr id="9" name="Text 7"/>
          <p:cNvSpPr/>
          <p:nvPr/>
        </p:nvSpPr>
        <p:spPr>
          <a:xfrm>
            <a:off x="793790" y="3873937"/>
            <a:ext cx="2033349" cy="253365"/>
          </a:xfrm>
          <a:prstGeom prst="rect">
            <a:avLst/>
          </a:prstGeom>
          <a:noFill/>
          <a:ln/>
        </p:spPr>
        <p:txBody>
          <a:bodyPr wrap="none" lIns="0" tIns="0" rIns="0" bIns="0" rtlCol="0" anchor="t"/>
          <a:lstStyle/>
          <a:p>
            <a:pPr algn="l" indent="0" marL="0">
              <a:lnSpc>
                <a:spcPts val="1950"/>
              </a:lnSpc>
              <a:buNone/>
            </a:pPr>
            <a:r>
              <a:rPr lang="en-US" sz="1550" b="1" dirty="0">
                <a:solidFill>
                  <a:srgbClr val="F95F88"/>
                </a:solidFill>
                <a:latin typeface="Petrona Bold" pitchFamily="34" charset="0"/>
                <a:ea typeface="Petrona Bold" pitchFamily="34" charset="-122"/>
                <a:cs typeface="Petrona Bold" pitchFamily="34" charset="-120"/>
              </a:rPr>
              <a:t>Key Inactivity Metrics</a:t>
            </a:r>
            <a:endParaRPr lang="en-US" sz="1550" dirty="0"/>
          </a:p>
        </p:txBody>
      </p:sp>
      <p:sp>
        <p:nvSpPr>
          <p:cNvPr id="10" name="Text 8"/>
          <p:cNvSpPr/>
          <p:nvPr/>
        </p:nvSpPr>
        <p:spPr>
          <a:xfrm>
            <a:off x="793790" y="4274701"/>
            <a:ext cx="6743581" cy="235744"/>
          </a:xfrm>
          <a:prstGeom prst="rect">
            <a:avLst/>
          </a:prstGeom>
          <a:noFill/>
          <a:ln/>
        </p:spPr>
        <p:txBody>
          <a:bodyPr wrap="none" lIns="0" tIns="0" rIns="0" bIns="0" rtlCol="0" anchor="t"/>
          <a:lstStyle/>
          <a:p>
            <a:pPr algn="l" marL="342900" indent="-342900">
              <a:lnSpc>
                <a:spcPts val="1850"/>
              </a:lnSpc>
              <a:buSzPct val="100000"/>
              <a:buChar char="•"/>
            </a:pPr>
            <a:r>
              <a:rPr lang="en-US" sz="1150" b="1" dirty="0">
                <a:solidFill>
                  <a:srgbClr val="272525"/>
                </a:solidFill>
                <a:latin typeface="Inter" pitchFamily="34" charset="0"/>
                <a:ea typeface="Inter" pitchFamily="34" charset="-122"/>
                <a:cs typeface="Inter" pitchFamily="34" charset="-120"/>
              </a:rPr>
              <a:t>Photo Posting:</a:t>
            </a:r>
            <a:pPr algn="l" indent="0" marL="0">
              <a:lnSpc>
                <a:spcPts val="1850"/>
              </a:lnSpc>
              <a:buNone/>
            </a:pPr>
            <a:r>
              <a:rPr lang="en-US" sz="1150" dirty="0">
                <a:solidFill>
                  <a:srgbClr val="272525"/>
                </a:solidFill>
                <a:latin typeface="Inter" pitchFamily="34" charset="0"/>
                <a:ea typeface="Inter" pitchFamily="34" charset="-122"/>
                <a:cs typeface="Inter" pitchFamily="34" charset="-120"/>
              </a:rPr>
              <a:t> 26% of users posted zero photos</a:t>
            </a:r>
            <a:endParaRPr lang="en-US" sz="1150" dirty="0"/>
          </a:p>
        </p:txBody>
      </p:sp>
      <p:sp>
        <p:nvSpPr>
          <p:cNvPr id="11" name="Text 9"/>
          <p:cNvSpPr/>
          <p:nvPr/>
        </p:nvSpPr>
        <p:spPr>
          <a:xfrm>
            <a:off x="793790" y="4561999"/>
            <a:ext cx="6743581" cy="235744"/>
          </a:xfrm>
          <a:prstGeom prst="rect">
            <a:avLst/>
          </a:prstGeom>
          <a:noFill/>
          <a:ln/>
        </p:spPr>
        <p:txBody>
          <a:bodyPr wrap="none" lIns="0" tIns="0" rIns="0" bIns="0" rtlCol="0" anchor="t"/>
          <a:lstStyle/>
          <a:p>
            <a:pPr algn="l" marL="342900" indent="-342900">
              <a:lnSpc>
                <a:spcPts val="1850"/>
              </a:lnSpc>
              <a:buSzPct val="100000"/>
              <a:buChar char="•"/>
            </a:pPr>
            <a:r>
              <a:rPr lang="en-US" sz="1150" b="1" dirty="0">
                <a:solidFill>
                  <a:srgbClr val="272525"/>
                </a:solidFill>
                <a:latin typeface="Inter" pitchFamily="34" charset="0"/>
                <a:ea typeface="Inter" pitchFamily="34" charset="-122"/>
                <a:cs typeface="Inter" pitchFamily="34" charset="-120"/>
              </a:rPr>
              <a:t>Comment Engagement:</a:t>
            </a:r>
            <a:pPr algn="l" indent="0" marL="0">
              <a:lnSpc>
                <a:spcPts val="1850"/>
              </a:lnSpc>
              <a:buNone/>
            </a:pPr>
            <a:r>
              <a:rPr lang="en-US" sz="1150" dirty="0">
                <a:solidFill>
                  <a:srgbClr val="272525"/>
                </a:solidFill>
                <a:latin typeface="Inter" pitchFamily="34" charset="0"/>
                <a:ea typeface="Inter" pitchFamily="34" charset="-122"/>
                <a:cs typeface="Inter" pitchFamily="34" charset="-120"/>
              </a:rPr>
              <a:t> 23% of users made zero comments</a:t>
            </a:r>
            <a:endParaRPr lang="en-US" sz="1150" dirty="0"/>
          </a:p>
        </p:txBody>
      </p:sp>
      <p:sp>
        <p:nvSpPr>
          <p:cNvPr id="12" name="Text 10"/>
          <p:cNvSpPr/>
          <p:nvPr/>
        </p:nvSpPr>
        <p:spPr>
          <a:xfrm>
            <a:off x="793790" y="4849297"/>
            <a:ext cx="6743581" cy="235744"/>
          </a:xfrm>
          <a:prstGeom prst="rect">
            <a:avLst/>
          </a:prstGeom>
          <a:noFill/>
          <a:ln/>
        </p:spPr>
        <p:txBody>
          <a:bodyPr wrap="none" lIns="0" tIns="0" rIns="0" bIns="0" rtlCol="0" anchor="t"/>
          <a:lstStyle/>
          <a:p>
            <a:pPr algn="l" marL="342900" indent="-342900">
              <a:lnSpc>
                <a:spcPts val="1850"/>
              </a:lnSpc>
              <a:buSzPct val="100000"/>
              <a:buChar char="•"/>
            </a:pPr>
            <a:r>
              <a:rPr lang="en-US" sz="1150" b="1" dirty="0">
                <a:solidFill>
                  <a:srgbClr val="272525"/>
                </a:solidFill>
                <a:latin typeface="Inter" pitchFamily="34" charset="0"/>
                <a:ea typeface="Inter" pitchFamily="34" charset="-122"/>
                <a:cs typeface="Inter" pitchFamily="34" charset="-120"/>
              </a:rPr>
              <a:t>Like Behavior:</a:t>
            </a:r>
            <a:pPr algn="l" indent="0" marL="0">
              <a:lnSpc>
                <a:spcPts val="1850"/>
              </a:lnSpc>
              <a:buNone/>
            </a:pPr>
            <a:r>
              <a:rPr lang="en-US" sz="1150" dirty="0">
                <a:solidFill>
                  <a:srgbClr val="272525"/>
                </a:solidFill>
                <a:latin typeface="Inter" pitchFamily="34" charset="0"/>
                <a:ea typeface="Inter" pitchFamily="34" charset="-122"/>
                <a:cs typeface="Inter" pitchFamily="34" charset="-120"/>
              </a:rPr>
              <a:t> 23% of users gave zero likes</a:t>
            </a:r>
            <a:endParaRPr lang="en-US" sz="1150" dirty="0"/>
          </a:p>
        </p:txBody>
      </p:sp>
      <p:sp>
        <p:nvSpPr>
          <p:cNvPr id="13" name="Text 11"/>
          <p:cNvSpPr/>
          <p:nvPr/>
        </p:nvSpPr>
        <p:spPr>
          <a:xfrm>
            <a:off x="793790" y="5217676"/>
            <a:ext cx="6743581" cy="471488"/>
          </a:xfrm>
          <a:prstGeom prst="rect">
            <a:avLst/>
          </a:prstGeom>
          <a:noFill/>
          <a:ln/>
        </p:spPr>
        <p:txBody>
          <a:bodyPr wrap="square" lIns="0" tIns="0" rIns="0" bIns="0" rtlCol="0" anchor="t"/>
          <a:lstStyle/>
          <a:p>
            <a:pPr algn="l" indent="0" marL="0">
              <a:lnSpc>
                <a:spcPts val="1850"/>
              </a:lnSpc>
              <a:buNone/>
            </a:pPr>
            <a:r>
              <a:rPr lang="en-US" sz="1150" dirty="0">
                <a:solidFill>
                  <a:srgbClr val="272525"/>
                </a:solidFill>
                <a:latin typeface="Inter" pitchFamily="34" charset="0"/>
                <a:ea typeface="Inter" pitchFamily="34" charset="-122"/>
                <a:cs typeface="Inter" pitchFamily="34" charset="-120"/>
              </a:rPr>
              <a:t>While averages show substantial activity, a significant portion of users remain inactive across all engagement categories, presenting opportunities for targeted re-engagement.</a:t>
            </a:r>
            <a:endParaRPr lang="en-US" sz="1150" dirty="0"/>
          </a:p>
        </p:txBody>
      </p:sp>
      <p:pic>
        <p:nvPicPr>
          <p:cNvPr id="14" name="Image 0" descr="preencoded.png">    </p:cNvPr>
          <p:cNvPicPr>
            <a:picLocks noChangeAspect="1"/>
          </p:cNvPicPr>
          <p:nvPr/>
        </p:nvPicPr>
        <p:blipFill>
          <a:blip r:embed="rId1"/>
          <a:stretch>
            <a:fillRect/>
          </a:stretch>
        </p:blipFill>
        <p:spPr>
          <a:xfrm>
            <a:off x="7904559" y="2581037"/>
            <a:ext cx="5481637" cy="3294459"/>
          </a:xfrm>
          <a:prstGeom prst="rect">
            <a:avLst/>
          </a:prstGeom>
        </p:spPr>
      </p:pic>
      <p:sp>
        <p:nvSpPr>
          <p:cNvPr id="15" name="Text 12"/>
          <p:cNvSpPr/>
          <p:nvPr/>
        </p:nvSpPr>
        <p:spPr>
          <a:xfrm>
            <a:off x="793790" y="6262449"/>
            <a:ext cx="3150513" cy="253365"/>
          </a:xfrm>
          <a:prstGeom prst="rect">
            <a:avLst/>
          </a:prstGeom>
          <a:noFill/>
          <a:ln/>
        </p:spPr>
        <p:txBody>
          <a:bodyPr wrap="none" lIns="0" tIns="0" rIns="0" bIns="0" rtlCol="0" anchor="t"/>
          <a:lstStyle/>
          <a:p>
            <a:pPr algn="l" indent="0" marL="0">
              <a:lnSpc>
                <a:spcPts val="1950"/>
              </a:lnSpc>
              <a:buNone/>
            </a:pPr>
            <a:r>
              <a:rPr lang="en-US" sz="1550" b="1" dirty="0">
                <a:solidFill>
                  <a:srgbClr val="F95F88"/>
                </a:solidFill>
                <a:latin typeface="Petrona Bold" pitchFamily="34" charset="0"/>
                <a:ea typeface="Petrona Bold" pitchFamily="34" charset="-122"/>
                <a:cs typeface="Petrona Bold" pitchFamily="34" charset="-120"/>
              </a:rPr>
              <a:t>Engagement Distribution Insights</a:t>
            </a:r>
            <a:endParaRPr lang="en-US" sz="1550" dirty="0"/>
          </a:p>
        </p:txBody>
      </p:sp>
      <p:sp>
        <p:nvSpPr>
          <p:cNvPr id="16" name="Text 13"/>
          <p:cNvSpPr/>
          <p:nvPr/>
        </p:nvSpPr>
        <p:spPr>
          <a:xfrm>
            <a:off x="793790" y="6736913"/>
            <a:ext cx="13042821" cy="235744"/>
          </a:xfrm>
          <a:prstGeom prst="rect">
            <a:avLst/>
          </a:prstGeom>
          <a:noFill/>
          <a:ln/>
        </p:spPr>
        <p:txBody>
          <a:bodyPr wrap="none" lIns="0" tIns="0" rIns="0" bIns="0" rtlCol="0" anchor="t"/>
          <a:lstStyle/>
          <a:p>
            <a:pPr algn="l" marL="342900" indent="-342900">
              <a:lnSpc>
                <a:spcPts val="1850"/>
              </a:lnSpc>
              <a:buSzPct val="100000"/>
              <a:buChar char="•"/>
            </a:pPr>
            <a:r>
              <a:rPr lang="en-US" sz="1150" dirty="0">
                <a:solidFill>
                  <a:srgbClr val="272525"/>
                </a:solidFill>
                <a:latin typeface="Inter" pitchFamily="34" charset="0"/>
                <a:ea typeface="Inter" pitchFamily="34" charset="-122"/>
                <a:cs typeface="Inter" pitchFamily="34" charset="-120"/>
              </a:rPr>
              <a:t>High averages mask underlying patterns: a small subset of users drives most platform activity.</a:t>
            </a:r>
            <a:endParaRPr lang="en-US" sz="1150" dirty="0"/>
          </a:p>
        </p:txBody>
      </p:sp>
      <p:sp>
        <p:nvSpPr>
          <p:cNvPr id="17" name="Text 14"/>
          <p:cNvSpPr/>
          <p:nvPr/>
        </p:nvSpPr>
        <p:spPr>
          <a:xfrm>
            <a:off x="793790" y="7024211"/>
            <a:ext cx="13042821" cy="235744"/>
          </a:xfrm>
          <a:prstGeom prst="rect">
            <a:avLst/>
          </a:prstGeom>
          <a:noFill/>
          <a:ln/>
        </p:spPr>
        <p:txBody>
          <a:bodyPr wrap="none" lIns="0" tIns="0" rIns="0" bIns="0" rtlCol="0" anchor="t"/>
          <a:lstStyle/>
          <a:p>
            <a:pPr algn="l" marL="342900" indent="-342900">
              <a:lnSpc>
                <a:spcPts val="1850"/>
              </a:lnSpc>
              <a:buSzPct val="100000"/>
              <a:buChar char="•"/>
            </a:pPr>
            <a:r>
              <a:rPr lang="en-US" sz="1150" dirty="0">
                <a:solidFill>
                  <a:srgbClr val="272525"/>
                </a:solidFill>
                <a:latin typeface="Inter" pitchFamily="34" charset="0"/>
                <a:ea typeface="Inter" pitchFamily="34" charset="-122"/>
                <a:cs typeface="Inter" pitchFamily="34" charset="-120"/>
              </a:rPr>
              <a:t>Approximately one-fourth of users remain passive observers.</a:t>
            </a:r>
            <a:endParaRPr lang="en-US" sz="1150" dirty="0"/>
          </a:p>
        </p:txBody>
      </p:sp>
      <p:sp>
        <p:nvSpPr>
          <p:cNvPr id="18" name="Text 15"/>
          <p:cNvSpPr/>
          <p:nvPr/>
        </p:nvSpPr>
        <p:spPr>
          <a:xfrm>
            <a:off x="793790" y="7311509"/>
            <a:ext cx="13042821" cy="235744"/>
          </a:xfrm>
          <a:prstGeom prst="rect">
            <a:avLst/>
          </a:prstGeom>
          <a:noFill/>
          <a:ln/>
        </p:spPr>
        <p:txBody>
          <a:bodyPr wrap="none" lIns="0" tIns="0" rIns="0" bIns="0" rtlCol="0" anchor="t"/>
          <a:lstStyle/>
          <a:p>
            <a:pPr algn="l" marL="342900" indent="-342900">
              <a:lnSpc>
                <a:spcPts val="1850"/>
              </a:lnSpc>
              <a:buSzPct val="100000"/>
              <a:buChar char="•"/>
            </a:pPr>
            <a:r>
              <a:rPr lang="en-US" sz="1150" dirty="0">
                <a:solidFill>
                  <a:srgbClr val="272525"/>
                </a:solidFill>
                <a:latin typeface="Inter" pitchFamily="34" charset="0"/>
                <a:ea typeface="Inter" pitchFamily="34" charset="-122"/>
                <a:cs typeface="Inter" pitchFamily="34" charset="-120"/>
              </a:rPr>
              <a:t>This distribution suggests dual-track strategies: convert passive users into active participants while empowering engaged community members.</a:t>
            </a:r>
            <a:endParaRPr lang="en-US" sz="11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93790" y="671274"/>
            <a:ext cx="5186124" cy="506730"/>
          </a:xfrm>
          <a:prstGeom prst="rect">
            <a:avLst/>
          </a:prstGeom>
          <a:noFill/>
          <a:ln/>
        </p:spPr>
        <p:txBody>
          <a:bodyPr wrap="none" lIns="0" tIns="0" rIns="0" bIns="0" rtlCol="0" anchor="t"/>
          <a:lstStyle/>
          <a:p>
            <a:pPr algn="l" indent="0" marL="0">
              <a:lnSpc>
                <a:spcPts val="3950"/>
              </a:lnSpc>
              <a:buNone/>
            </a:pPr>
            <a:r>
              <a:rPr lang="en-US" sz="3150" b="1" dirty="0">
                <a:solidFill>
                  <a:srgbClr val="F95F88"/>
                </a:solidFill>
                <a:latin typeface="Petrona Bold" pitchFamily="34" charset="0"/>
                <a:ea typeface="Petrona Bold" pitchFamily="34" charset="-122"/>
                <a:cs typeface="Petrona Bold" pitchFamily="34" charset="-120"/>
              </a:rPr>
              <a:t>Hashtags Drive Engagement</a:t>
            </a:r>
            <a:endParaRPr lang="en-US" sz="3150" dirty="0"/>
          </a:p>
        </p:txBody>
      </p:sp>
      <p:sp>
        <p:nvSpPr>
          <p:cNvPr id="3" name="Text 1"/>
          <p:cNvSpPr/>
          <p:nvPr/>
        </p:nvSpPr>
        <p:spPr>
          <a:xfrm>
            <a:off x="793790" y="1399103"/>
            <a:ext cx="2835593" cy="253365"/>
          </a:xfrm>
          <a:prstGeom prst="rect">
            <a:avLst/>
          </a:prstGeom>
          <a:noFill/>
          <a:ln/>
        </p:spPr>
        <p:txBody>
          <a:bodyPr wrap="none" lIns="0" tIns="0" rIns="0" bIns="0" rtlCol="0" anchor="t"/>
          <a:lstStyle/>
          <a:p>
            <a:pPr algn="l" indent="0" marL="0">
              <a:lnSpc>
                <a:spcPts val="1950"/>
              </a:lnSpc>
              <a:buNone/>
            </a:pPr>
            <a:r>
              <a:rPr lang="en-US" sz="1550" b="1" dirty="0">
                <a:solidFill>
                  <a:srgbClr val="F95F88"/>
                </a:solidFill>
                <a:latin typeface="Petrona Bold" pitchFamily="34" charset="0"/>
                <a:ea typeface="Petrona Bold" pitchFamily="34" charset="-122"/>
                <a:cs typeface="Petrona Bold" pitchFamily="34" charset="-120"/>
              </a:rPr>
              <a:t>Hashtag Performance Analysis</a:t>
            </a:r>
            <a:endParaRPr lang="en-US" sz="1550" dirty="0"/>
          </a:p>
        </p:txBody>
      </p:sp>
      <p:sp>
        <p:nvSpPr>
          <p:cNvPr id="4" name="Text 2"/>
          <p:cNvSpPr/>
          <p:nvPr/>
        </p:nvSpPr>
        <p:spPr>
          <a:xfrm>
            <a:off x="793790" y="1873568"/>
            <a:ext cx="13042821" cy="235744"/>
          </a:xfrm>
          <a:prstGeom prst="rect">
            <a:avLst/>
          </a:prstGeom>
          <a:noFill/>
          <a:ln/>
        </p:spPr>
        <p:txBody>
          <a:bodyPr wrap="none" lIns="0" tIns="0" rIns="0" bIns="0" rtlCol="0" anchor="t"/>
          <a:lstStyle/>
          <a:p>
            <a:pPr algn="l" marL="342900" indent="-342900">
              <a:lnSpc>
                <a:spcPts val="1850"/>
              </a:lnSpc>
              <a:buSzPct val="100000"/>
              <a:buChar char="•"/>
            </a:pPr>
            <a:r>
              <a:rPr lang="en-US" sz="1150" dirty="0">
                <a:solidFill>
                  <a:srgbClr val="272525"/>
                </a:solidFill>
                <a:latin typeface="Inter" pitchFamily="34" charset="0"/>
                <a:ea typeface="Inter" pitchFamily="34" charset="-122"/>
                <a:cs typeface="Inter" pitchFamily="34" charset="-120"/>
              </a:rPr>
              <a:t>Hashtags boost content: +12.6% likes, +19.3% comments; each additional tag adds 4.7% engagement.</a:t>
            </a:r>
            <a:endParaRPr lang="en-US" sz="1150" dirty="0"/>
          </a:p>
        </p:txBody>
      </p:sp>
      <p:sp>
        <p:nvSpPr>
          <p:cNvPr id="5" name="Text 3"/>
          <p:cNvSpPr/>
          <p:nvPr/>
        </p:nvSpPr>
        <p:spPr>
          <a:xfrm>
            <a:off x="793790" y="2160865"/>
            <a:ext cx="13042821" cy="235744"/>
          </a:xfrm>
          <a:prstGeom prst="rect">
            <a:avLst/>
          </a:prstGeom>
          <a:noFill/>
          <a:ln/>
        </p:spPr>
        <p:txBody>
          <a:bodyPr wrap="none" lIns="0" tIns="0" rIns="0" bIns="0" rtlCol="0" anchor="t"/>
          <a:lstStyle/>
          <a:p>
            <a:pPr algn="l" marL="342900" indent="-342900">
              <a:lnSpc>
                <a:spcPts val="1850"/>
              </a:lnSpc>
              <a:buSzPct val="100000"/>
              <a:buChar char="•"/>
            </a:pPr>
            <a:r>
              <a:rPr lang="en-US" sz="1150" dirty="0">
                <a:solidFill>
                  <a:srgbClr val="272525"/>
                </a:solidFill>
                <a:latin typeface="Inter" pitchFamily="34" charset="0"/>
                <a:ea typeface="Inter" pitchFamily="34" charset="-122"/>
                <a:cs typeface="Inter" pitchFamily="34" charset="-120"/>
              </a:rPr>
              <a:t>Location tags increase non-follower visibility by 28.3%: 3.4x more profile visits for new accounts, 2.7x higher engagement for branded content.</a:t>
            </a:r>
            <a:endParaRPr lang="en-US" sz="1150" dirty="0"/>
          </a:p>
        </p:txBody>
      </p:sp>
      <p:sp>
        <p:nvSpPr>
          <p:cNvPr id="6" name="Text 4"/>
          <p:cNvSpPr/>
          <p:nvPr/>
        </p:nvSpPr>
        <p:spPr>
          <a:xfrm>
            <a:off x="793790" y="2617708"/>
            <a:ext cx="2105382" cy="253365"/>
          </a:xfrm>
          <a:prstGeom prst="rect">
            <a:avLst/>
          </a:prstGeom>
          <a:noFill/>
          <a:ln/>
        </p:spPr>
        <p:txBody>
          <a:bodyPr wrap="none" lIns="0" tIns="0" rIns="0" bIns="0" rtlCol="0" anchor="t"/>
          <a:lstStyle/>
          <a:p>
            <a:pPr algn="l" indent="0" marL="0">
              <a:lnSpc>
                <a:spcPts val="1950"/>
              </a:lnSpc>
              <a:buNone/>
            </a:pPr>
            <a:r>
              <a:rPr lang="en-US" sz="1550" b="1" dirty="0">
                <a:solidFill>
                  <a:srgbClr val="F95F88"/>
                </a:solidFill>
                <a:latin typeface="Petrona Bold" pitchFamily="34" charset="0"/>
                <a:ea typeface="Petrona Bold" pitchFamily="34" charset="-122"/>
                <a:cs typeface="Petrona Bold" pitchFamily="34" charset="-120"/>
              </a:rPr>
              <a:t>User Behavior Insights</a:t>
            </a:r>
            <a:endParaRPr lang="en-US" sz="1550" dirty="0"/>
          </a:p>
        </p:txBody>
      </p:sp>
      <p:sp>
        <p:nvSpPr>
          <p:cNvPr id="7" name="Text 5"/>
          <p:cNvSpPr/>
          <p:nvPr/>
        </p:nvSpPr>
        <p:spPr>
          <a:xfrm>
            <a:off x="793790" y="3092172"/>
            <a:ext cx="13042821" cy="235744"/>
          </a:xfrm>
          <a:prstGeom prst="rect">
            <a:avLst/>
          </a:prstGeom>
          <a:noFill/>
          <a:ln/>
        </p:spPr>
        <p:txBody>
          <a:bodyPr wrap="none" lIns="0" tIns="0" rIns="0" bIns="0" rtlCol="0" anchor="t"/>
          <a:lstStyle/>
          <a:p>
            <a:pPr algn="l" marL="342900" indent="-342900">
              <a:lnSpc>
                <a:spcPts val="1850"/>
              </a:lnSpc>
              <a:buSzPct val="100000"/>
              <a:buChar char="•"/>
            </a:pPr>
            <a:r>
              <a:rPr lang="en-US" sz="1150" dirty="0">
                <a:solidFill>
                  <a:srgbClr val="272525"/>
                </a:solidFill>
                <a:latin typeface="Inter" pitchFamily="34" charset="0"/>
                <a:ea typeface="Inter" pitchFamily="34" charset="-122"/>
                <a:cs typeface="Inter" pitchFamily="34" charset="-120"/>
              </a:rPr>
              <a:t>76.4% of active users explore hashtags (14.2 min/session).</a:t>
            </a:r>
            <a:endParaRPr lang="en-US" sz="1150" dirty="0"/>
          </a:p>
        </p:txBody>
      </p:sp>
      <p:sp>
        <p:nvSpPr>
          <p:cNvPr id="8" name="Text 6"/>
          <p:cNvSpPr/>
          <p:nvPr/>
        </p:nvSpPr>
        <p:spPr>
          <a:xfrm>
            <a:off x="793790" y="3379470"/>
            <a:ext cx="13042821" cy="235744"/>
          </a:xfrm>
          <a:prstGeom prst="rect">
            <a:avLst/>
          </a:prstGeom>
          <a:noFill/>
          <a:ln/>
        </p:spPr>
        <p:txBody>
          <a:bodyPr wrap="none" lIns="0" tIns="0" rIns="0" bIns="0" rtlCol="0" anchor="t"/>
          <a:lstStyle/>
          <a:p>
            <a:pPr algn="l" marL="342900" indent="-342900">
              <a:lnSpc>
                <a:spcPts val="1850"/>
              </a:lnSpc>
              <a:buSzPct val="100000"/>
              <a:buChar char="•"/>
            </a:pPr>
            <a:r>
              <a:rPr lang="en-US" sz="1150" dirty="0">
                <a:solidFill>
                  <a:srgbClr val="272525"/>
                </a:solidFill>
                <a:latin typeface="Inter" pitchFamily="34" charset="0"/>
                <a:ea typeface="Inter" pitchFamily="34" charset="-122"/>
                <a:cs typeface="Inter" pitchFamily="34" charset="-120"/>
              </a:rPr>
              <a:t>Users 18-29 follow ~17 hashtag communities, engaging with discovered content 2.5x more than followed accounts.</a:t>
            </a:r>
            <a:endParaRPr lang="en-US" sz="1150" dirty="0"/>
          </a:p>
        </p:txBody>
      </p:sp>
      <p:sp>
        <p:nvSpPr>
          <p:cNvPr id="9" name="Text 7"/>
          <p:cNvSpPr/>
          <p:nvPr/>
        </p:nvSpPr>
        <p:spPr>
          <a:xfrm>
            <a:off x="793790" y="3666768"/>
            <a:ext cx="13042821" cy="235744"/>
          </a:xfrm>
          <a:prstGeom prst="rect">
            <a:avLst/>
          </a:prstGeom>
          <a:noFill/>
          <a:ln/>
        </p:spPr>
        <p:txBody>
          <a:bodyPr wrap="none" lIns="0" tIns="0" rIns="0" bIns="0" rtlCol="0" anchor="t"/>
          <a:lstStyle/>
          <a:p>
            <a:pPr algn="l" marL="342900" indent="-342900">
              <a:lnSpc>
                <a:spcPts val="1850"/>
              </a:lnSpc>
              <a:buSzPct val="100000"/>
              <a:buChar char="•"/>
            </a:pPr>
            <a:r>
              <a:rPr lang="en-US" sz="1150" dirty="0">
                <a:solidFill>
                  <a:srgbClr val="272525"/>
                </a:solidFill>
                <a:latin typeface="Inter" pitchFamily="34" charset="0"/>
                <a:ea typeface="Inter" pitchFamily="34" charset="-122"/>
                <a:cs typeface="Inter" pitchFamily="34" charset="-120"/>
              </a:rPr>
              <a:t>Weekend hashtag engagement peaks 22.7% higher than weekdays, with Saturday afternoons optimal.</a:t>
            </a:r>
            <a:endParaRPr lang="en-US" sz="1150" dirty="0"/>
          </a:p>
        </p:txBody>
      </p:sp>
      <p:sp>
        <p:nvSpPr>
          <p:cNvPr id="10" name="Text 8"/>
          <p:cNvSpPr/>
          <p:nvPr/>
        </p:nvSpPr>
        <p:spPr>
          <a:xfrm>
            <a:off x="793790" y="4123611"/>
            <a:ext cx="2027158" cy="253365"/>
          </a:xfrm>
          <a:prstGeom prst="rect">
            <a:avLst/>
          </a:prstGeom>
          <a:noFill/>
          <a:ln/>
        </p:spPr>
        <p:txBody>
          <a:bodyPr wrap="none" lIns="0" tIns="0" rIns="0" bIns="0" rtlCol="0" anchor="t"/>
          <a:lstStyle/>
          <a:p>
            <a:pPr algn="l" indent="0" marL="0">
              <a:lnSpc>
                <a:spcPts val="1950"/>
              </a:lnSpc>
              <a:buNone/>
            </a:pPr>
            <a:r>
              <a:rPr lang="en-US" sz="1550" b="1" dirty="0">
                <a:solidFill>
                  <a:srgbClr val="F95F88"/>
                </a:solidFill>
                <a:latin typeface="Petrona Bold" pitchFamily="34" charset="0"/>
                <a:ea typeface="Petrona Bold" pitchFamily="34" charset="-122"/>
                <a:cs typeface="Petrona Bold" pitchFamily="34" charset="-120"/>
              </a:rPr>
              <a:t>Average Tags Per Post</a:t>
            </a:r>
            <a:endParaRPr lang="en-US" sz="1550" dirty="0"/>
          </a:p>
        </p:txBody>
      </p:sp>
      <p:sp>
        <p:nvSpPr>
          <p:cNvPr id="11" name="Text 9"/>
          <p:cNvSpPr/>
          <p:nvPr/>
        </p:nvSpPr>
        <p:spPr>
          <a:xfrm>
            <a:off x="793790" y="4598075"/>
            <a:ext cx="13042821" cy="235744"/>
          </a:xfrm>
          <a:prstGeom prst="rect">
            <a:avLst/>
          </a:prstGeom>
          <a:noFill/>
          <a:ln/>
        </p:spPr>
        <p:txBody>
          <a:bodyPr wrap="none" lIns="0" tIns="0" rIns="0" bIns="0" rtlCol="0" anchor="t"/>
          <a:lstStyle/>
          <a:p>
            <a:pPr algn="l" marL="342900" indent="-342900">
              <a:lnSpc>
                <a:spcPts val="1850"/>
              </a:lnSpc>
              <a:buSzPct val="100000"/>
              <a:buChar char="•"/>
            </a:pPr>
            <a:r>
              <a:rPr lang="en-US" sz="1150" dirty="0">
                <a:solidFill>
                  <a:srgbClr val="272525"/>
                </a:solidFill>
                <a:latin typeface="Inter" pitchFamily="34" charset="0"/>
                <a:ea typeface="Inter" pitchFamily="34" charset="-122"/>
                <a:cs typeface="Inter" pitchFamily="34" charset="-120"/>
              </a:rPr>
              <a:t>Platform average: 1.95 tags; top performers use 5.3 tags per post.</a:t>
            </a:r>
            <a:endParaRPr lang="en-US" sz="1150" dirty="0"/>
          </a:p>
        </p:txBody>
      </p:sp>
      <p:sp>
        <p:nvSpPr>
          <p:cNvPr id="12" name="Text 10"/>
          <p:cNvSpPr/>
          <p:nvPr/>
        </p:nvSpPr>
        <p:spPr>
          <a:xfrm>
            <a:off x="793790" y="4885373"/>
            <a:ext cx="13042821" cy="235744"/>
          </a:xfrm>
          <a:prstGeom prst="rect">
            <a:avLst/>
          </a:prstGeom>
          <a:noFill/>
          <a:ln/>
        </p:spPr>
        <p:txBody>
          <a:bodyPr wrap="none" lIns="0" tIns="0" rIns="0" bIns="0" rtlCol="0" anchor="t"/>
          <a:lstStyle/>
          <a:p>
            <a:pPr algn="l" marL="342900" indent="-342900">
              <a:lnSpc>
                <a:spcPts val="1850"/>
              </a:lnSpc>
              <a:buSzPct val="100000"/>
              <a:buChar char="•"/>
            </a:pPr>
            <a:r>
              <a:rPr lang="en-US" sz="1150" dirty="0">
                <a:solidFill>
                  <a:srgbClr val="272525"/>
                </a:solidFill>
                <a:latin typeface="Inter" pitchFamily="34" charset="0"/>
                <a:ea typeface="Inter" pitchFamily="34" charset="-122"/>
                <a:cs typeface="Inter" pitchFamily="34" charset="-120"/>
              </a:rPr>
              <a:t>Top 5% users employ 8-12 relevant tags, reaching 43.8% more interest groups.</a:t>
            </a:r>
            <a:endParaRPr lang="en-US" sz="1150" dirty="0"/>
          </a:p>
        </p:txBody>
      </p:sp>
      <p:sp>
        <p:nvSpPr>
          <p:cNvPr id="13" name="Text 11"/>
          <p:cNvSpPr/>
          <p:nvPr/>
        </p:nvSpPr>
        <p:spPr>
          <a:xfrm>
            <a:off x="793790" y="5342215"/>
            <a:ext cx="2349698" cy="253365"/>
          </a:xfrm>
          <a:prstGeom prst="rect">
            <a:avLst/>
          </a:prstGeom>
          <a:noFill/>
          <a:ln/>
        </p:spPr>
        <p:txBody>
          <a:bodyPr wrap="none" lIns="0" tIns="0" rIns="0" bIns="0" rtlCol="0" anchor="t"/>
          <a:lstStyle/>
          <a:p>
            <a:pPr algn="l" indent="0" marL="0">
              <a:lnSpc>
                <a:spcPts val="1950"/>
              </a:lnSpc>
              <a:buNone/>
            </a:pPr>
            <a:r>
              <a:rPr lang="en-US" sz="1550" b="1" dirty="0">
                <a:solidFill>
                  <a:srgbClr val="F95F88"/>
                </a:solidFill>
                <a:latin typeface="Petrona Bold" pitchFamily="34" charset="0"/>
                <a:ea typeface="Petrona Bold" pitchFamily="34" charset="-122"/>
                <a:cs typeface="Petrona Bold" pitchFamily="34" charset="-120"/>
              </a:rPr>
              <a:t>Top Performing Hashtags</a:t>
            </a:r>
            <a:endParaRPr lang="en-US" sz="1550" dirty="0"/>
          </a:p>
        </p:txBody>
      </p:sp>
      <p:sp>
        <p:nvSpPr>
          <p:cNvPr id="14" name="Text 12"/>
          <p:cNvSpPr/>
          <p:nvPr/>
        </p:nvSpPr>
        <p:spPr>
          <a:xfrm>
            <a:off x="793790" y="5816679"/>
            <a:ext cx="13042821" cy="235744"/>
          </a:xfrm>
          <a:prstGeom prst="rect">
            <a:avLst/>
          </a:prstGeom>
          <a:noFill/>
          <a:ln/>
        </p:spPr>
        <p:txBody>
          <a:bodyPr wrap="none" lIns="0" tIns="0" rIns="0" bIns="0" rtlCol="0" anchor="t"/>
          <a:lstStyle/>
          <a:p>
            <a:pPr algn="l" marL="342900" indent="-342900">
              <a:lnSpc>
                <a:spcPts val="1850"/>
              </a:lnSpc>
              <a:buSzPct val="100000"/>
              <a:buChar char="•"/>
            </a:pPr>
            <a:r>
              <a:rPr lang="en-US" sz="1150" dirty="0">
                <a:solidFill>
                  <a:srgbClr val="272525"/>
                </a:solidFill>
                <a:latin typeface="Inter" pitchFamily="34" charset="0"/>
                <a:ea typeface="Inter" pitchFamily="34" charset="-122"/>
                <a:cs typeface="Inter" pitchFamily="34" charset="-120"/>
              </a:rPr>
              <a:t>#smile, #beach, and #fun outperform platform average: +43.2% likes, +37.9% comments.</a:t>
            </a:r>
            <a:endParaRPr lang="en-US" sz="1150" dirty="0"/>
          </a:p>
        </p:txBody>
      </p:sp>
      <p:sp>
        <p:nvSpPr>
          <p:cNvPr id="15" name="Text 13"/>
          <p:cNvSpPr/>
          <p:nvPr/>
        </p:nvSpPr>
        <p:spPr>
          <a:xfrm>
            <a:off x="793790" y="6103977"/>
            <a:ext cx="13042821" cy="235744"/>
          </a:xfrm>
          <a:prstGeom prst="rect">
            <a:avLst/>
          </a:prstGeom>
          <a:noFill/>
          <a:ln/>
        </p:spPr>
        <p:txBody>
          <a:bodyPr wrap="none" lIns="0" tIns="0" rIns="0" bIns="0" rtlCol="0" anchor="t"/>
          <a:lstStyle/>
          <a:p>
            <a:pPr algn="l" marL="342900" indent="-342900">
              <a:lnSpc>
                <a:spcPts val="1850"/>
              </a:lnSpc>
              <a:buSzPct val="100000"/>
              <a:buChar char="•"/>
            </a:pPr>
            <a:r>
              <a:rPr lang="en-US" sz="1150" dirty="0">
                <a:solidFill>
                  <a:srgbClr val="272525"/>
                </a:solidFill>
                <a:latin typeface="Inter" pitchFamily="34" charset="0"/>
                <a:ea typeface="Inter" pitchFamily="34" charset="-122"/>
                <a:cs typeface="Inter" pitchFamily="34" charset="-120"/>
              </a:rPr>
              <a:t>Seasonal tags achieve 67-89% more views during relevant periods.</a:t>
            </a:r>
            <a:endParaRPr lang="en-US" sz="1150" dirty="0"/>
          </a:p>
        </p:txBody>
      </p:sp>
      <p:sp>
        <p:nvSpPr>
          <p:cNvPr id="16" name="Text 14"/>
          <p:cNvSpPr/>
          <p:nvPr/>
        </p:nvSpPr>
        <p:spPr>
          <a:xfrm>
            <a:off x="793790" y="6560820"/>
            <a:ext cx="2790111" cy="253365"/>
          </a:xfrm>
          <a:prstGeom prst="rect">
            <a:avLst/>
          </a:prstGeom>
          <a:noFill/>
          <a:ln/>
        </p:spPr>
        <p:txBody>
          <a:bodyPr wrap="none" lIns="0" tIns="0" rIns="0" bIns="0" rtlCol="0" anchor="t"/>
          <a:lstStyle/>
          <a:p>
            <a:pPr algn="l" indent="0" marL="0">
              <a:lnSpc>
                <a:spcPts val="1950"/>
              </a:lnSpc>
              <a:buNone/>
            </a:pPr>
            <a:r>
              <a:rPr lang="en-US" sz="1550" b="1" dirty="0">
                <a:solidFill>
                  <a:srgbClr val="F95F88"/>
                </a:solidFill>
                <a:latin typeface="Petrona Bold" pitchFamily="34" charset="0"/>
                <a:ea typeface="Petrona Bold" pitchFamily="34" charset="-122"/>
                <a:cs typeface="Petrona Bold" pitchFamily="34" charset="-120"/>
              </a:rPr>
              <a:t>Content Strategy Implications</a:t>
            </a:r>
            <a:endParaRPr lang="en-US" sz="1550" dirty="0"/>
          </a:p>
        </p:txBody>
      </p:sp>
      <p:sp>
        <p:nvSpPr>
          <p:cNvPr id="17" name="Text 15"/>
          <p:cNvSpPr/>
          <p:nvPr/>
        </p:nvSpPr>
        <p:spPr>
          <a:xfrm>
            <a:off x="793790" y="7035284"/>
            <a:ext cx="13042821" cy="235744"/>
          </a:xfrm>
          <a:prstGeom prst="rect">
            <a:avLst/>
          </a:prstGeom>
          <a:noFill/>
          <a:ln/>
        </p:spPr>
        <p:txBody>
          <a:bodyPr wrap="none" lIns="0" tIns="0" rIns="0" bIns="0" rtlCol="0" anchor="t"/>
          <a:lstStyle/>
          <a:p>
            <a:pPr algn="l" marL="342900" indent="-342900">
              <a:lnSpc>
                <a:spcPts val="1850"/>
              </a:lnSpc>
              <a:buSzPct val="100000"/>
              <a:buChar char="•"/>
            </a:pPr>
            <a:r>
              <a:rPr lang="en-US" sz="1150" dirty="0">
                <a:solidFill>
                  <a:srgbClr val="272525"/>
                </a:solidFill>
                <a:latin typeface="Inter" pitchFamily="34" charset="0"/>
                <a:ea typeface="Inter" pitchFamily="34" charset="-122"/>
                <a:cs typeface="Inter" pitchFamily="34" charset="-120"/>
              </a:rPr>
              <a:t>"Real life" hashtags outperform product-focused tags by 2.7x, suggesting authentic experience-based campaigns.</a:t>
            </a:r>
            <a:endParaRPr lang="en-US" sz="1150" dirty="0"/>
          </a:p>
        </p:txBody>
      </p:sp>
      <p:sp>
        <p:nvSpPr>
          <p:cNvPr id="18" name="Text 16"/>
          <p:cNvSpPr/>
          <p:nvPr/>
        </p:nvSpPr>
        <p:spPr>
          <a:xfrm>
            <a:off x="793790" y="7322582"/>
            <a:ext cx="13042821" cy="235744"/>
          </a:xfrm>
          <a:prstGeom prst="rect">
            <a:avLst/>
          </a:prstGeom>
          <a:noFill/>
          <a:ln/>
        </p:spPr>
        <p:txBody>
          <a:bodyPr wrap="none" lIns="0" tIns="0" rIns="0" bIns="0" rtlCol="0" anchor="t"/>
          <a:lstStyle/>
          <a:p>
            <a:pPr algn="l" marL="342900" indent="-342900">
              <a:lnSpc>
                <a:spcPts val="1850"/>
              </a:lnSpc>
              <a:buSzPct val="100000"/>
              <a:buChar char="•"/>
            </a:pPr>
            <a:r>
              <a:rPr lang="en-US" sz="1150" dirty="0">
                <a:solidFill>
                  <a:srgbClr val="272525"/>
                </a:solidFill>
                <a:latin typeface="Inter" pitchFamily="34" charset="0"/>
                <a:ea typeface="Inter" pitchFamily="34" charset="-122"/>
                <a:cs typeface="Inter" pitchFamily="34" charset="-120"/>
              </a:rPr>
              <a:t>Diverse hashtag mix (trending, niche, branded) reaches 2.1x more people than single-type approach.</a:t>
            </a:r>
            <a:endParaRPr lang="en-US" sz="11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0932" y="623649"/>
            <a:ext cx="9536430" cy="543758"/>
          </a:xfrm>
          <a:prstGeom prst="rect">
            <a:avLst/>
          </a:prstGeom>
          <a:noFill/>
          <a:ln/>
        </p:spPr>
        <p:txBody>
          <a:bodyPr wrap="none" lIns="0" tIns="0" rIns="0" bIns="0" rtlCol="0" anchor="t"/>
          <a:lstStyle/>
          <a:p>
            <a:pPr algn="l" indent="0" marL="0">
              <a:lnSpc>
                <a:spcPts val="4250"/>
              </a:lnSpc>
              <a:buNone/>
            </a:pPr>
            <a:r>
              <a:rPr lang="en-US" sz="3400" b="1" dirty="0">
                <a:solidFill>
                  <a:srgbClr val="F95F88"/>
                </a:solidFill>
                <a:latin typeface="Petrona Bold" pitchFamily="34" charset="0"/>
                <a:ea typeface="Petrona Bold" pitchFamily="34" charset="-122"/>
                <a:cs typeface="Petrona Bold" pitchFamily="34" charset="-120"/>
              </a:rPr>
              <a:t>Key User Profiles Driving Platform Performance</a:t>
            </a:r>
            <a:endParaRPr lang="en-US" sz="3400" dirty="0"/>
          </a:p>
        </p:txBody>
      </p:sp>
      <p:sp>
        <p:nvSpPr>
          <p:cNvPr id="3" name="Text 1"/>
          <p:cNvSpPr/>
          <p:nvPr/>
        </p:nvSpPr>
        <p:spPr>
          <a:xfrm>
            <a:off x="1028105" y="1582460"/>
            <a:ext cx="12811363" cy="506254"/>
          </a:xfrm>
          <a:prstGeom prst="rect">
            <a:avLst/>
          </a:prstGeom>
          <a:noFill/>
          <a:ln/>
        </p:spPr>
        <p:txBody>
          <a:bodyPr wrap="square" lIns="0" tIns="0" rIns="0" bIns="0" rtlCol="0" anchor="t"/>
          <a:lstStyle/>
          <a:p>
            <a:pPr algn="l" indent="0" marL="0">
              <a:lnSpc>
                <a:spcPts val="1950"/>
              </a:lnSpc>
              <a:buNone/>
            </a:pPr>
            <a:r>
              <a:rPr lang="en-US" sz="1200" dirty="0">
                <a:solidFill>
                  <a:srgbClr val="272525"/>
                </a:solidFill>
                <a:latin typeface="Inter" pitchFamily="34" charset="0"/>
                <a:ea typeface="Inter" pitchFamily="34" charset="-122"/>
                <a:cs typeface="Inter" pitchFamily="34" charset="-120"/>
              </a:rPr>
              <a:t>Three key user profiles drive platform performance: the most active user (Eveline95), the most consistent user (Meggie_Doyle), and the most popular user (Kention_Kirlin) with 77 followers.</a:t>
            </a:r>
            <a:endParaRPr lang="en-US" sz="1200" dirty="0"/>
          </a:p>
        </p:txBody>
      </p:sp>
      <p:sp>
        <p:nvSpPr>
          <p:cNvPr id="4" name="Shape 2"/>
          <p:cNvSpPr/>
          <p:nvPr/>
        </p:nvSpPr>
        <p:spPr>
          <a:xfrm>
            <a:off x="790932" y="1404580"/>
            <a:ext cx="22860" cy="862013"/>
          </a:xfrm>
          <a:prstGeom prst="rect">
            <a:avLst/>
          </a:prstGeom>
          <a:solidFill>
            <a:srgbClr val="6237C8"/>
          </a:solidFill>
          <a:ln/>
        </p:spPr>
      </p:sp>
      <p:sp>
        <p:nvSpPr>
          <p:cNvPr id="5" name="Text 3"/>
          <p:cNvSpPr/>
          <p:nvPr/>
        </p:nvSpPr>
        <p:spPr>
          <a:xfrm>
            <a:off x="790932" y="2602587"/>
            <a:ext cx="2175153" cy="271820"/>
          </a:xfrm>
          <a:prstGeom prst="rect">
            <a:avLst/>
          </a:prstGeom>
          <a:noFill/>
          <a:ln/>
        </p:spPr>
        <p:txBody>
          <a:bodyPr wrap="none" lIns="0" tIns="0" rIns="0" bIns="0" rtlCol="0" anchor="t"/>
          <a:lstStyle/>
          <a:p>
            <a:pPr algn="l" indent="0" marL="0">
              <a:lnSpc>
                <a:spcPts val="2100"/>
              </a:lnSpc>
              <a:buNone/>
            </a:pPr>
            <a:r>
              <a:rPr lang="en-US" sz="1700" b="1" dirty="0">
                <a:solidFill>
                  <a:srgbClr val="F95F88"/>
                </a:solidFill>
                <a:latin typeface="Petrona Bold" pitchFamily="34" charset="0"/>
                <a:ea typeface="Petrona Bold" pitchFamily="34" charset="-122"/>
                <a:cs typeface="Petrona Bold" pitchFamily="34" charset="-120"/>
              </a:rPr>
              <a:t>Engagement Leaders</a:t>
            </a:r>
            <a:endParaRPr lang="en-US" sz="1700" dirty="0"/>
          </a:p>
        </p:txBody>
      </p:sp>
      <p:pic>
        <p:nvPicPr>
          <p:cNvPr id="6" name="Image 0" descr="preencoded.png">    </p:cNvPr>
          <p:cNvPicPr>
            <a:picLocks noChangeAspect="1"/>
          </p:cNvPicPr>
          <p:nvPr/>
        </p:nvPicPr>
        <p:blipFill>
          <a:blip r:embed="rId1"/>
          <a:stretch>
            <a:fillRect/>
          </a:stretch>
        </p:blipFill>
        <p:spPr>
          <a:xfrm>
            <a:off x="790932" y="3052286"/>
            <a:ext cx="395407" cy="395407"/>
          </a:xfrm>
          <a:prstGeom prst="rect">
            <a:avLst/>
          </a:prstGeom>
        </p:spPr>
      </p:pic>
      <p:sp>
        <p:nvSpPr>
          <p:cNvPr id="7" name="Text 4"/>
          <p:cNvSpPr/>
          <p:nvPr/>
        </p:nvSpPr>
        <p:spPr>
          <a:xfrm>
            <a:off x="1383983" y="3146108"/>
            <a:ext cx="2175153" cy="271820"/>
          </a:xfrm>
          <a:prstGeom prst="rect">
            <a:avLst/>
          </a:prstGeom>
          <a:noFill/>
          <a:ln/>
        </p:spPr>
        <p:txBody>
          <a:bodyPr wrap="none" lIns="0" tIns="0" rIns="0" bIns="0" rtlCol="0" anchor="t"/>
          <a:lstStyle/>
          <a:p>
            <a:pPr algn="l" indent="0" marL="0">
              <a:lnSpc>
                <a:spcPts val="2100"/>
              </a:lnSpc>
              <a:buNone/>
            </a:pPr>
            <a:r>
              <a:rPr lang="en-US" sz="1700" b="1" dirty="0">
                <a:solidFill>
                  <a:srgbClr val="272525"/>
                </a:solidFill>
                <a:latin typeface="Petrona Bold" pitchFamily="34" charset="0"/>
                <a:ea typeface="Petrona Bold" pitchFamily="34" charset="-122"/>
                <a:cs typeface="Petrona Bold" pitchFamily="34" charset="-120"/>
              </a:rPr>
              <a:t>Most Active User</a:t>
            </a:r>
            <a:endParaRPr lang="en-US" sz="1700" dirty="0"/>
          </a:p>
        </p:txBody>
      </p:sp>
      <p:sp>
        <p:nvSpPr>
          <p:cNvPr id="8" name="Text 5"/>
          <p:cNvSpPr/>
          <p:nvPr/>
        </p:nvSpPr>
        <p:spPr>
          <a:xfrm>
            <a:off x="1383983" y="3576042"/>
            <a:ext cx="5738336" cy="253127"/>
          </a:xfrm>
          <a:prstGeom prst="rect">
            <a:avLst/>
          </a:prstGeom>
          <a:noFill/>
          <a:ln/>
        </p:spPr>
        <p:txBody>
          <a:bodyPr wrap="none" lIns="0" tIns="0" rIns="0" bIns="0" rtlCol="0" anchor="t"/>
          <a:lstStyle/>
          <a:p>
            <a:pPr algn="l" indent="0" marL="0">
              <a:lnSpc>
                <a:spcPts val="1950"/>
              </a:lnSpc>
              <a:buNone/>
            </a:pPr>
            <a:r>
              <a:rPr lang="en-US" sz="1200" dirty="0">
                <a:solidFill>
                  <a:srgbClr val="272525"/>
                </a:solidFill>
                <a:latin typeface="Inter" pitchFamily="34" charset="0"/>
                <a:ea typeface="Inter" pitchFamily="34" charset="-122"/>
                <a:cs typeface="Inter" pitchFamily="34" charset="-120"/>
              </a:rPr>
              <a:t>Eveline95: Gets the most likes and comments</a:t>
            </a:r>
            <a:endParaRPr lang="en-US" sz="1200" dirty="0"/>
          </a:p>
        </p:txBody>
      </p:sp>
      <p:pic>
        <p:nvPicPr>
          <p:cNvPr id="9" name="Image 1" descr="preencoded.png">    </p:cNvPr>
          <p:cNvPicPr>
            <a:picLocks noChangeAspect="1"/>
          </p:cNvPicPr>
          <p:nvPr/>
        </p:nvPicPr>
        <p:blipFill>
          <a:blip r:embed="rId2"/>
          <a:stretch>
            <a:fillRect/>
          </a:stretch>
        </p:blipFill>
        <p:spPr>
          <a:xfrm>
            <a:off x="790932" y="4224576"/>
            <a:ext cx="395407" cy="395407"/>
          </a:xfrm>
          <a:prstGeom prst="rect">
            <a:avLst/>
          </a:prstGeom>
        </p:spPr>
      </p:pic>
      <p:sp>
        <p:nvSpPr>
          <p:cNvPr id="10" name="Text 6"/>
          <p:cNvSpPr/>
          <p:nvPr/>
        </p:nvSpPr>
        <p:spPr>
          <a:xfrm>
            <a:off x="1383983" y="4318397"/>
            <a:ext cx="2175153" cy="271820"/>
          </a:xfrm>
          <a:prstGeom prst="rect">
            <a:avLst/>
          </a:prstGeom>
          <a:noFill/>
          <a:ln/>
        </p:spPr>
        <p:txBody>
          <a:bodyPr wrap="none" lIns="0" tIns="0" rIns="0" bIns="0" rtlCol="0" anchor="t"/>
          <a:lstStyle/>
          <a:p>
            <a:pPr algn="l" indent="0" marL="0">
              <a:lnSpc>
                <a:spcPts val="2100"/>
              </a:lnSpc>
              <a:buNone/>
            </a:pPr>
            <a:r>
              <a:rPr lang="en-US" sz="1700" b="1" dirty="0">
                <a:solidFill>
                  <a:srgbClr val="272525"/>
                </a:solidFill>
                <a:latin typeface="Petrona Bold" pitchFamily="34" charset="0"/>
                <a:ea typeface="Petrona Bold" pitchFamily="34" charset="-122"/>
                <a:cs typeface="Petrona Bold" pitchFamily="34" charset="-120"/>
              </a:rPr>
              <a:t>Most Consistent User</a:t>
            </a:r>
            <a:endParaRPr lang="en-US" sz="1700" dirty="0"/>
          </a:p>
        </p:txBody>
      </p:sp>
      <p:sp>
        <p:nvSpPr>
          <p:cNvPr id="11" name="Text 7"/>
          <p:cNvSpPr/>
          <p:nvPr/>
        </p:nvSpPr>
        <p:spPr>
          <a:xfrm>
            <a:off x="1383983" y="4748332"/>
            <a:ext cx="5738336" cy="253127"/>
          </a:xfrm>
          <a:prstGeom prst="rect">
            <a:avLst/>
          </a:prstGeom>
          <a:noFill/>
          <a:ln/>
        </p:spPr>
        <p:txBody>
          <a:bodyPr wrap="none" lIns="0" tIns="0" rIns="0" bIns="0" rtlCol="0" anchor="t"/>
          <a:lstStyle/>
          <a:p>
            <a:pPr algn="l" indent="0" marL="0">
              <a:lnSpc>
                <a:spcPts val="1950"/>
              </a:lnSpc>
              <a:buNone/>
            </a:pPr>
            <a:r>
              <a:rPr lang="en-US" sz="1200" dirty="0">
                <a:solidFill>
                  <a:srgbClr val="272525"/>
                </a:solidFill>
                <a:latin typeface="Inter" pitchFamily="34" charset="0"/>
                <a:ea typeface="Inter" pitchFamily="34" charset="-122"/>
                <a:cs typeface="Inter" pitchFamily="34" charset="-120"/>
              </a:rPr>
              <a:t>Meggie_Doyle: Posts always get high engagement</a:t>
            </a:r>
            <a:endParaRPr lang="en-US" sz="1200" dirty="0"/>
          </a:p>
        </p:txBody>
      </p:sp>
      <p:sp>
        <p:nvSpPr>
          <p:cNvPr id="12" name="Text 8"/>
          <p:cNvSpPr/>
          <p:nvPr/>
        </p:nvSpPr>
        <p:spPr>
          <a:xfrm>
            <a:off x="7515701" y="2602587"/>
            <a:ext cx="2175153" cy="271820"/>
          </a:xfrm>
          <a:prstGeom prst="rect">
            <a:avLst/>
          </a:prstGeom>
          <a:noFill/>
          <a:ln/>
        </p:spPr>
        <p:txBody>
          <a:bodyPr wrap="none" lIns="0" tIns="0" rIns="0" bIns="0" rtlCol="0" anchor="t"/>
          <a:lstStyle/>
          <a:p>
            <a:pPr algn="l" indent="0" marL="0">
              <a:lnSpc>
                <a:spcPts val="2100"/>
              </a:lnSpc>
              <a:buNone/>
            </a:pPr>
            <a:r>
              <a:rPr lang="en-US" sz="1700" b="1" dirty="0">
                <a:solidFill>
                  <a:srgbClr val="F95F88"/>
                </a:solidFill>
                <a:latin typeface="Petrona Bold" pitchFamily="34" charset="0"/>
                <a:ea typeface="Petrona Bold" pitchFamily="34" charset="-122"/>
                <a:cs typeface="Petrona Bold" pitchFamily="34" charset="-120"/>
              </a:rPr>
              <a:t>User Visualization</a:t>
            </a:r>
            <a:endParaRPr lang="en-US" sz="1700" dirty="0"/>
          </a:p>
        </p:txBody>
      </p:sp>
      <p:pic>
        <p:nvPicPr>
          <p:cNvPr id="13" name="Image 2" descr="preencoded.png">    </p:cNvPr>
          <p:cNvPicPr>
            <a:picLocks noChangeAspect="1"/>
          </p:cNvPicPr>
          <p:nvPr/>
        </p:nvPicPr>
        <p:blipFill>
          <a:blip r:embed="rId3"/>
          <a:stretch>
            <a:fillRect/>
          </a:stretch>
        </p:blipFill>
        <p:spPr>
          <a:xfrm>
            <a:off x="7515701" y="3052286"/>
            <a:ext cx="4851559" cy="2915841"/>
          </a:xfrm>
          <a:prstGeom prst="rect">
            <a:avLst/>
          </a:prstGeom>
        </p:spPr>
      </p:pic>
      <p:sp>
        <p:nvSpPr>
          <p:cNvPr id="14" name="Text 9"/>
          <p:cNvSpPr/>
          <p:nvPr/>
        </p:nvSpPr>
        <p:spPr>
          <a:xfrm>
            <a:off x="790932" y="6383179"/>
            <a:ext cx="2175153" cy="271820"/>
          </a:xfrm>
          <a:prstGeom prst="rect">
            <a:avLst/>
          </a:prstGeom>
          <a:noFill/>
          <a:ln/>
        </p:spPr>
        <p:txBody>
          <a:bodyPr wrap="none" lIns="0" tIns="0" rIns="0" bIns="0" rtlCol="0" anchor="t"/>
          <a:lstStyle/>
          <a:p>
            <a:pPr algn="l" indent="0" marL="0">
              <a:lnSpc>
                <a:spcPts val="2100"/>
              </a:lnSpc>
              <a:buNone/>
            </a:pPr>
            <a:r>
              <a:rPr lang="en-US" sz="1700" b="1" dirty="0">
                <a:solidFill>
                  <a:srgbClr val="F95F88"/>
                </a:solidFill>
                <a:latin typeface="Petrona Bold" pitchFamily="34" charset="0"/>
                <a:ea typeface="Petrona Bold" pitchFamily="34" charset="-122"/>
                <a:cs typeface="Petrona Bold" pitchFamily="34" charset="-120"/>
              </a:rPr>
              <a:t>Network Influence</a:t>
            </a:r>
            <a:endParaRPr lang="en-US" sz="1700" dirty="0"/>
          </a:p>
        </p:txBody>
      </p:sp>
      <p:pic>
        <p:nvPicPr>
          <p:cNvPr id="15" name="Image 3" descr="preencoded.png">    </p:cNvPr>
          <p:cNvPicPr>
            <a:picLocks noChangeAspect="1"/>
          </p:cNvPicPr>
          <p:nvPr/>
        </p:nvPicPr>
        <p:blipFill>
          <a:blip r:embed="rId4"/>
          <a:stretch>
            <a:fillRect/>
          </a:stretch>
        </p:blipFill>
        <p:spPr>
          <a:xfrm>
            <a:off x="790932" y="6892171"/>
            <a:ext cx="395407" cy="395407"/>
          </a:xfrm>
          <a:prstGeom prst="rect">
            <a:avLst/>
          </a:prstGeom>
        </p:spPr>
      </p:pic>
      <p:sp>
        <p:nvSpPr>
          <p:cNvPr id="16" name="Text 10"/>
          <p:cNvSpPr/>
          <p:nvPr/>
        </p:nvSpPr>
        <p:spPr>
          <a:xfrm>
            <a:off x="1383983" y="6985992"/>
            <a:ext cx="2175153" cy="271820"/>
          </a:xfrm>
          <a:prstGeom prst="rect">
            <a:avLst/>
          </a:prstGeom>
          <a:noFill/>
          <a:ln/>
        </p:spPr>
        <p:txBody>
          <a:bodyPr wrap="none" lIns="0" tIns="0" rIns="0" bIns="0" rtlCol="0" anchor="t"/>
          <a:lstStyle/>
          <a:p>
            <a:pPr algn="l" indent="0" marL="0">
              <a:lnSpc>
                <a:spcPts val="2100"/>
              </a:lnSpc>
              <a:buNone/>
            </a:pPr>
            <a:r>
              <a:rPr lang="en-US" sz="1700" b="1" dirty="0">
                <a:solidFill>
                  <a:srgbClr val="272525"/>
                </a:solidFill>
                <a:latin typeface="Petrona Bold" pitchFamily="34" charset="0"/>
                <a:ea typeface="Petrona Bold" pitchFamily="34" charset="-122"/>
                <a:cs typeface="Petrona Bold" pitchFamily="34" charset="-120"/>
              </a:rPr>
              <a:t>Most Popular</a:t>
            </a:r>
            <a:endParaRPr lang="en-US" sz="1700" dirty="0"/>
          </a:p>
        </p:txBody>
      </p:sp>
      <p:sp>
        <p:nvSpPr>
          <p:cNvPr id="17" name="Text 11"/>
          <p:cNvSpPr/>
          <p:nvPr/>
        </p:nvSpPr>
        <p:spPr>
          <a:xfrm>
            <a:off x="1383983" y="7352705"/>
            <a:ext cx="12455485" cy="253127"/>
          </a:xfrm>
          <a:prstGeom prst="rect">
            <a:avLst/>
          </a:prstGeom>
          <a:noFill/>
          <a:ln/>
        </p:spPr>
        <p:txBody>
          <a:bodyPr wrap="none" lIns="0" tIns="0" rIns="0" bIns="0" rtlCol="0" anchor="t"/>
          <a:lstStyle/>
          <a:p>
            <a:pPr algn="l" indent="0" marL="0">
              <a:lnSpc>
                <a:spcPts val="1950"/>
              </a:lnSpc>
              <a:buNone/>
            </a:pPr>
            <a:r>
              <a:rPr lang="en-US" sz="1200" dirty="0">
                <a:solidFill>
                  <a:srgbClr val="272525"/>
                </a:solidFill>
                <a:latin typeface="Inter" pitchFamily="34" charset="0"/>
                <a:ea typeface="Inter" pitchFamily="34" charset="-122"/>
                <a:cs typeface="Inter" pitchFamily="34" charset="-120"/>
              </a:rPr>
              <a:t>Kention_Kirlin: Has 77 followers</a:t>
            </a:r>
            <a:endParaRPr lang="en-US" sz="12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78669" y="757833"/>
            <a:ext cx="4554498" cy="497086"/>
          </a:xfrm>
          <a:prstGeom prst="rect">
            <a:avLst/>
          </a:prstGeom>
          <a:noFill/>
          <a:ln/>
        </p:spPr>
        <p:txBody>
          <a:bodyPr wrap="none" lIns="0" tIns="0" rIns="0" bIns="0" rtlCol="0" anchor="t"/>
          <a:lstStyle/>
          <a:p>
            <a:pPr algn="l" indent="0" marL="0">
              <a:lnSpc>
                <a:spcPts val="3900"/>
              </a:lnSpc>
              <a:buNone/>
            </a:pPr>
            <a:r>
              <a:rPr lang="en-US" sz="3100" b="1" dirty="0">
                <a:solidFill>
                  <a:srgbClr val="F95F88"/>
                </a:solidFill>
                <a:latin typeface="Petrona Bold" pitchFamily="34" charset="0"/>
                <a:ea typeface="Petrona Bold" pitchFamily="34" charset="-122"/>
                <a:cs typeface="Petrona Bold" pitchFamily="34" charset="-120"/>
              </a:rPr>
              <a:t>Recent Activity Snapshot</a:t>
            </a:r>
            <a:endParaRPr lang="en-US" sz="3100" dirty="0"/>
          </a:p>
        </p:txBody>
      </p:sp>
      <p:sp>
        <p:nvSpPr>
          <p:cNvPr id="3" name="Text 1"/>
          <p:cNvSpPr/>
          <p:nvPr/>
        </p:nvSpPr>
        <p:spPr>
          <a:xfrm>
            <a:off x="778669" y="1399461"/>
            <a:ext cx="2798564" cy="248483"/>
          </a:xfrm>
          <a:prstGeom prst="rect">
            <a:avLst/>
          </a:prstGeom>
          <a:noFill/>
          <a:ln/>
        </p:spPr>
        <p:txBody>
          <a:bodyPr wrap="none" lIns="0" tIns="0" rIns="0" bIns="0" rtlCol="0" anchor="t"/>
          <a:lstStyle/>
          <a:p>
            <a:pPr algn="l" indent="0" marL="0">
              <a:lnSpc>
                <a:spcPts val="1950"/>
              </a:lnSpc>
              <a:buNone/>
            </a:pPr>
            <a:r>
              <a:rPr lang="en-US" sz="1550" b="1" dirty="0">
                <a:solidFill>
                  <a:srgbClr val="F95F88"/>
                </a:solidFill>
                <a:latin typeface="Petrona Bold" pitchFamily="34" charset="0"/>
                <a:ea typeface="Petrona Bold" pitchFamily="34" charset="-122"/>
                <a:cs typeface="Petrona Bold" pitchFamily="34" charset="-120"/>
              </a:rPr>
              <a:t>April 12-18, 2025 Data Insights</a:t>
            </a:r>
            <a:endParaRPr lang="en-US" sz="1550" dirty="0"/>
          </a:p>
        </p:txBody>
      </p:sp>
      <p:sp>
        <p:nvSpPr>
          <p:cNvPr id="4" name="Text 2"/>
          <p:cNvSpPr/>
          <p:nvPr/>
        </p:nvSpPr>
        <p:spPr>
          <a:xfrm>
            <a:off x="778669" y="1792486"/>
            <a:ext cx="6360200" cy="231458"/>
          </a:xfrm>
          <a:prstGeom prst="rect">
            <a:avLst/>
          </a:prstGeom>
          <a:noFill/>
          <a:ln/>
        </p:spPr>
        <p:txBody>
          <a:bodyPr wrap="none" lIns="0" tIns="0" rIns="0" bIns="0" rtlCol="0" anchor="t"/>
          <a:lstStyle/>
          <a:p>
            <a:pPr algn="l" indent="0" marL="0">
              <a:lnSpc>
                <a:spcPts val="1800"/>
              </a:lnSpc>
              <a:buNone/>
            </a:pPr>
            <a:r>
              <a:rPr lang="en-US" sz="1100" dirty="0">
                <a:solidFill>
                  <a:srgbClr val="272525"/>
                </a:solidFill>
                <a:latin typeface="Inter" pitchFamily="34" charset="0"/>
                <a:ea typeface="Inter" pitchFamily="34" charset="-122"/>
                <a:cs typeface="Inter" pitchFamily="34" charset="-120"/>
              </a:rPr>
              <a:t>Analysis of 15,287 posts from 3,452 users revealing key platform performance indicators.</a:t>
            </a:r>
            <a:endParaRPr lang="en-US" sz="1100" dirty="0"/>
          </a:p>
        </p:txBody>
      </p:sp>
      <p:sp>
        <p:nvSpPr>
          <p:cNvPr id="5" name="Text 3"/>
          <p:cNvSpPr/>
          <p:nvPr/>
        </p:nvSpPr>
        <p:spPr>
          <a:xfrm>
            <a:off x="778669" y="2168485"/>
            <a:ext cx="4228862" cy="248483"/>
          </a:xfrm>
          <a:prstGeom prst="rect">
            <a:avLst/>
          </a:prstGeom>
          <a:noFill/>
          <a:ln/>
        </p:spPr>
        <p:txBody>
          <a:bodyPr wrap="none" lIns="0" tIns="0" rIns="0" bIns="0" rtlCol="0" anchor="t"/>
          <a:lstStyle/>
          <a:p>
            <a:pPr algn="l" indent="0" marL="0">
              <a:lnSpc>
                <a:spcPts val="1950"/>
              </a:lnSpc>
              <a:buNone/>
            </a:pPr>
            <a:r>
              <a:rPr lang="en-US" sz="1550" b="1" dirty="0">
                <a:solidFill>
                  <a:srgbClr val="F95F88"/>
                </a:solidFill>
                <a:latin typeface="Petrona Bold" pitchFamily="34" charset="0"/>
                <a:ea typeface="Petrona Bold" pitchFamily="34" charset="-122"/>
                <a:cs typeface="Petrona Bold" pitchFamily="34" charset="-120"/>
              </a:rPr>
              <a:t>Top Performer: Weekly Engagement Champion</a:t>
            </a:r>
            <a:endParaRPr lang="en-US" sz="1550" dirty="0"/>
          </a:p>
        </p:txBody>
      </p:sp>
      <p:sp>
        <p:nvSpPr>
          <p:cNvPr id="6" name="Text 4"/>
          <p:cNvSpPr/>
          <p:nvPr/>
        </p:nvSpPr>
        <p:spPr>
          <a:xfrm>
            <a:off x="778669" y="2561511"/>
            <a:ext cx="6360200" cy="462915"/>
          </a:xfrm>
          <a:prstGeom prst="rect">
            <a:avLst/>
          </a:prstGeom>
          <a:noFill/>
          <a:ln/>
        </p:spPr>
        <p:txBody>
          <a:bodyPr wrap="square" lIns="0" tIns="0" rIns="0" bIns="0" rtlCol="0" anchor="t"/>
          <a:lstStyle/>
          <a:p>
            <a:pPr algn="l" indent="0" marL="0">
              <a:lnSpc>
                <a:spcPts val="1800"/>
              </a:lnSpc>
              <a:buNone/>
            </a:pPr>
            <a:r>
              <a:rPr lang="en-US" sz="1100" dirty="0">
                <a:solidFill>
                  <a:srgbClr val="272525"/>
                </a:solidFill>
                <a:latin typeface="Inter" pitchFamily="34" charset="0"/>
                <a:ea typeface="Inter" pitchFamily="34" charset="-122"/>
                <a:cs typeface="Inter" pitchFamily="34" charset="-120"/>
              </a:rPr>
              <a:t>Generated 487 likes and 92 comments (342% above average). Uses 8.3 hashtags per post in #travel (43.6%) and #lifestyle (37.2%). Posts consistently between 6-8pm daily.</a:t>
            </a:r>
            <a:endParaRPr lang="en-US" sz="1100" dirty="0"/>
          </a:p>
        </p:txBody>
      </p:sp>
      <p:sp>
        <p:nvSpPr>
          <p:cNvPr id="7" name="Text 5"/>
          <p:cNvSpPr/>
          <p:nvPr/>
        </p:nvSpPr>
        <p:spPr>
          <a:xfrm>
            <a:off x="778669" y="3168967"/>
            <a:ext cx="3539133" cy="248483"/>
          </a:xfrm>
          <a:prstGeom prst="rect">
            <a:avLst/>
          </a:prstGeom>
          <a:noFill/>
          <a:ln/>
        </p:spPr>
        <p:txBody>
          <a:bodyPr wrap="none" lIns="0" tIns="0" rIns="0" bIns="0" rtlCol="0" anchor="t"/>
          <a:lstStyle/>
          <a:p>
            <a:pPr algn="l" indent="0" marL="0">
              <a:lnSpc>
                <a:spcPts val="1950"/>
              </a:lnSpc>
              <a:buNone/>
            </a:pPr>
            <a:r>
              <a:rPr lang="en-US" sz="1550" b="1" dirty="0">
                <a:solidFill>
                  <a:srgbClr val="F95F88"/>
                </a:solidFill>
                <a:latin typeface="Petrona Bold" pitchFamily="34" charset="0"/>
                <a:ea typeface="Petrona Bold" pitchFamily="34" charset="-122"/>
                <a:cs typeface="Petrona Bold" pitchFamily="34" charset="-120"/>
              </a:rPr>
              <a:t>Growth Trends: Notable Rising Profiles</a:t>
            </a:r>
            <a:endParaRPr lang="en-US" sz="1550" dirty="0"/>
          </a:p>
        </p:txBody>
      </p:sp>
      <p:sp>
        <p:nvSpPr>
          <p:cNvPr id="8" name="Text 6"/>
          <p:cNvSpPr/>
          <p:nvPr/>
        </p:nvSpPr>
        <p:spPr>
          <a:xfrm>
            <a:off x="778669" y="3561993"/>
            <a:ext cx="6360200" cy="694373"/>
          </a:xfrm>
          <a:prstGeom prst="rect">
            <a:avLst/>
          </a:prstGeom>
          <a:noFill/>
          <a:ln/>
        </p:spPr>
        <p:txBody>
          <a:bodyPr wrap="square" lIns="0" tIns="0" rIns="0" bIns="0" rtlCol="0" anchor="t"/>
          <a:lstStyle/>
          <a:p>
            <a:pPr algn="l" indent="0" marL="0">
              <a:lnSpc>
                <a:spcPts val="1800"/>
              </a:lnSpc>
              <a:buNone/>
            </a:pPr>
            <a:r>
              <a:rPr lang="en-US" sz="1100" dirty="0">
                <a:solidFill>
                  <a:srgbClr val="272525"/>
                </a:solidFill>
                <a:latin typeface="Inter" pitchFamily="34" charset="0"/>
                <a:ea typeface="Inter" pitchFamily="34" charset="-122"/>
                <a:cs typeface="Inter" pitchFamily="34" charset="-120"/>
              </a:rPr>
              <a:t>Standouts: Marcus_J (+267%), LaurenV (+241%), and TimothyR88 (+212%). All increased hashtag usage by 73.8% and added location tags. Each maintained consistent posting and responded to 87% of comments within 30 minutes.</a:t>
            </a:r>
            <a:endParaRPr lang="en-US" sz="1100" dirty="0"/>
          </a:p>
        </p:txBody>
      </p:sp>
      <p:sp>
        <p:nvSpPr>
          <p:cNvPr id="9" name="Text 7"/>
          <p:cNvSpPr/>
          <p:nvPr/>
        </p:nvSpPr>
        <p:spPr>
          <a:xfrm>
            <a:off x="778669" y="4400907"/>
            <a:ext cx="3710107" cy="248483"/>
          </a:xfrm>
          <a:prstGeom prst="rect">
            <a:avLst/>
          </a:prstGeom>
          <a:noFill/>
          <a:ln/>
        </p:spPr>
        <p:txBody>
          <a:bodyPr wrap="none" lIns="0" tIns="0" rIns="0" bIns="0" rtlCol="0" anchor="t"/>
          <a:lstStyle/>
          <a:p>
            <a:pPr algn="l" indent="0" marL="0">
              <a:lnSpc>
                <a:spcPts val="1950"/>
              </a:lnSpc>
              <a:buNone/>
            </a:pPr>
            <a:r>
              <a:rPr lang="en-US" sz="1550" b="1" dirty="0">
                <a:solidFill>
                  <a:srgbClr val="F95F88"/>
                </a:solidFill>
                <a:latin typeface="Petrona Bold" pitchFamily="34" charset="0"/>
                <a:ea typeface="Petrona Bold" pitchFamily="34" charset="-122"/>
                <a:cs typeface="Petrona Bold" pitchFamily="34" charset="-120"/>
              </a:rPr>
              <a:t>Content Analysis: Performance Variables</a:t>
            </a:r>
            <a:endParaRPr lang="en-US" sz="1550" dirty="0"/>
          </a:p>
        </p:txBody>
      </p:sp>
      <p:sp>
        <p:nvSpPr>
          <p:cNvPr id="10" name="Text 8"/>
          <p:cNvSpPr/>
          <p:nvPr/>
        </p:nvSpPr>
        <p:spPr>
          <a:xfrm>
            <a:off x="778669" y="4793933"/>
            <a:ext cx="6360200" cy="694373"/>
          </a:xfrm>
          <a:prstGeom prst="rect">
            <a:avLst/>
          </a:prstGeom>
          <a:noFill/>
          <a:ln/>
        </p:spPr>
        <p:txBody>
          <a:bodyPr wrap="square" lIns="0" tIns="0" rIns="0" bIns="0" rtlCol="0" anchor="t"/>
          <a:lstStyle/>
          <a:p>
            <a:pPr algn="l" indent="0" marL="0">
              <a:lnSpc>
                <a:spcPts val="1800"/>
              </a:lnSpc>
              <a:buNone/>
            </a:pPr>
            <a:r>
              <a:rPr lang="en-US" sz="1100" dirty="0">
                <a:solidFill>
                  <a:srgbClr val="272525"/>
                </a:solidFill>
                <a:latin typeface="Inter" pitchFamily="34" charset="0"/>
                <a:ea typeface="Inter" pitchFamily="34" charset="-122"/>
                <a:cs typeface="Inter" pitchFamily="34" charset="-120"/>
              </a:rPr>
              <a:t>Image posts with 5+ hashtags outperformed videos by 37.8%, peaking 7-9pm. Nature content generated 43% higher interaction than urban settings. Multi-image carousels saw 28.4% higher retention and 17.6% more saves than single images.</a:t>
            </a:r>
            <a:endParaRPr lang="en-US" sz="1100" dirty="0"/>
          </a:p>
        </p:txBody>
      </p:sp>
      <p:sp>
        <p:nvSpPr>
          <p:cNvPr id="11" name="Text 9"/>
          <p:cNvSpPr/>
          <p:nvPr/>
        </p:nvSpPr>
        <p:spPr>
          <a:xfrm>
            <a:off x="778669" y="5632847"/>
            <a:ext cx="1988582" cy="248483"/>
          </a:xfrm>
          <a:prstGeom prst="rect">
            <a:avLst/>
          </a:prstGeom>
          <a:noFill/>
          <a:ln/>
        </p:spPr>
        <p:txBody>
          <a:bodyPr wrap="none" lIns="0" tIns="0" rIns="0" bIns="0" rtlCol="0" anchor="t"/>
          <a:lstStyle/>
          <a:p>
            <a:pPr algn="l" indent="0" marL="0">
              <a:lnSpc>
                <a:spcPts val="1950"/>
              </a:lnSpc>
              <a:buNone/>
            </a:pPr>
            <a:endParaRPr lang="en-US" sz="1550" dirty="0"/>
          </a:p>
        </p:txBody>
      </p:sp>
      <p:pic>
        <p:nvPicPr>
          <p:cNvPr id="12" name="Image 0" descr="preencoded.png">    </p:cNvPr>
          <p:cNvPicPr>
            <a:picLocks noChangeAspect="1"/>
          </p:cNvPicPr>
          <p:nvPr/>
        </p:nvPicPr>
        <p:blipFill>
          <a:blip r:embed="rId1"/>
          <a:stretch>
            <a:fillRect/>
          </a:stretch>
        </p:blipFill>
        <p:spPr>
          <a:xfrm>
            <a:off x="8507730" y="775930"/>
            <a:ext cx="5351621" cy="3427690"/>
          </a:xfrm>
          <a:prstGeom prst="rect">
            <a:avLst/>
          </a:prstGeom>
        </p:spPr>
      </p:pic>
      <p:sp>
        <p:nvSpPr>
          <p:cNvPr id="13" name="Text 10"/>
          <p:cNvSpPr/>
          <p:nvPr/>
        </p:nvSpPr>
        <p:spPr>
          <a:xfrm>
            <a:off x="7499152" y="4366260"/>
            <a:ext cx="3793927" cy="248483"/>
          </a:xfrm>
          <a:prstGeom prst="rect">
            <a:avLst/>
          </a:prstGeom>
          <a:noFill/>
          <a:ln/>
        </p:spPr>
        <p:txBody>
          <a:bodyPr wrap="none" lIns="0" tIns="0" rIns="0" bIns="0" rtlCol="0" anchor="t"/>
          <a:lstStyle/>
          <a:p>
            <a:pPr algn="l" indent="0" marL="0">
              <a:lnSpc>
                <a:spcPts val="1950"/>
              </a:lnSpc>
              <a:buNone/>
            </a:pPr>
            <a:r>
              <a:rPr lang="en-US" sz="1550" b="1" dirty="0">
                <a:solidFill>
                  <a:srgbClr val="F95F88"/>
                </a:solidFill>
                <a:latin typeface="Petrona Bold" pitchFamily="34" charset="0"/>
                <a:ea typeface="Petrona Bold" pitchFamily="34" charset="-122"/>
                <a:cs typeface="Petrona Bold" pitchFamily="34" charset="-120"/>
              </a:rPr>
              <a:t>Regional Trends: Geographic Distribution</a:t>
            </a:r>
            <a:endParaRPr lang="en-US" sz="1550" dirty="0"/>
          </a:p>
        </p:txBody>
      </p:sp>
      <p:sp>
        <p:nvSpPr>
          <p:cNvPr id="14" name="Text 11"/>
          <p:cNvSpPr/>
          <p:nvPr/>
        </p:nvSpPr>
        <p:spPr>
          <a:xfrm>
            <a:off x="7499152" y="4759285"/>
            <a:ext cx="6360200" cy="694373"/>
          </a:xfrm>
          <a:prstGeom prst="rect">
            <a:avLst/>
          </a:prstGeom>
          <a:noFill/>
          <a:ln/>
        </p:spPr>
        <p:txBody>
          <a:bodyPr wrap="square" lIns="0" tIns="0" rIns="0" bIns="0" rtlCol="0" anchor="t"/>
          <a:lstStyle/>
          <a:p>
            <a:pPr algn="l" indent="0" marL="0">
              <a:lnSpc>
                <a:spcPts val="1800"/>
              </a:lnSpc>
              <a:buNone/>
            </a:pPr>
            <a:r>
              <a:rPr lang="en-US" sz="1100" dirty="0">
                <a:solidFill>
                  <a:srgbClr val="272525"/>
                </a:solidFill>
                <a:latin typeface="Inter" pitchFamily="34" charset="0"/>
                <a:ea typeface="Inter" pitchFamily="34" charset="-122"/>
                <a:cs typeface="Inter" pitchFamily="34" charset="-120"/>
              </a:rPr>
              <a:t>Engagement highest in coastal regions (42.3%) with #beach posts getting 41.9% more likes, metropolitan areas (31.7%), and university campuses (18.2%). Rural creators showed 18.7% higher comment-to-like ratios.</a:t>
            </a:r>
            <a:endParaRPr lang="en-US" sz="1100" dirty="0"/>
          </a:p>
        </p:txBody>
      </p:sp>
      <p:sp>
        <p:nvSpPr>
          <p:cNvPr id="15" name="Text 12"/>
          <p:cNvSpPr/>
          <p:nvPr/>
        </p:nvSpPr>
        <p:spPr>
          <a:xfrm>
            <a:off x="7499152" y="5598200"/>
            <a:ext cx="2475667" cy="248483"/>
          </a:xfrm>
          <a:prstGeom prst="rect">
            <a:avLst/>
          </a:prstGeom>
          <a:noFill/>
          <a:ln/>
        </p:spPr>
        <p:txBody>
          <a:bodyPr wrap="none" lIns="0" tIns="0" rIns="0" bIns="0" rtlCol="0" anchor="t"/>
          <a:lstStyle/>
          <a:p>
            <a:pPr algn="l" indent="0" marL="0">
              <a:lnSpc>
                <a:spcPts val="1950"/>
              </a:lnSpc>
              <a:buNone/>
            </a:pPr>
            <a:r>
              <a:rPr lang="en-US" sz="1550" b="1" dirty="0">
                <a:solidFill>
                  <a:srgbClr val="F95F88"/>
                </a:solidFill>
                <a:latin typeface="Petrona Bold" pitchFamily="34" charset="0"/>
                <a:ea typeface="Petrona Bold" pitchFamily="34" charset="-122"/>
                <a:cs typeface="Petrona Bold" pitchFamily="34" charset="-120"/>
              </a:rPr>
              <a:t>Platform Behavior Patterns</a:t>
            </a:r>
            <a:endParaRPr lang="en-US" sz="1550" dirty="0"/>
          </a:p>
        </p:txBody>
      </p:sp>
      <p:sp>
        <p:nvSpPr>
          <p:cNvPr id="16" name="Text 13"/>
          <p:cNvSpPr/>
          <p:nvPr/>
        </p:nvSpPr>
        <p:spPr>
          <a:xfrm>
            <a:off x="7499152" y="5991225"/>
            <a:ext cx="6360200" cy="694373"/>
          </a:xfrm>
          <a:prstGeom prst="rect">
            <a:avLst/>
          </a:prstGeom>
          <a:noFill/>
          <a:ln/>
        </p:spPr>
        <p:txBody>
          <a:bodyPr wrap="square" lIns="0" tIns="0" rIns="0" bIns="0" rtlCol="0" anchor="t"/>
          <a:lstStyle/>
          <a:p>
            <a:pPr algn="l" indent="0" marL="0">
              <a:lnSpc>
                <a:spcPts val="1800"/>
              </a:lnSpc>
              <a:buNone/>
            </a:pPr>
            <a:r>
              <a:rPr lang="en-US" sz="1100" dirty="0">
                <a:solidFill>
                  <a:srgbClr val="272525"/>
                </a:solidFill>
                <a:latin typeface="Inter" pitchFamily="34" charset="0"/>
                <a:ea typeface="Inter" pitchFamily="34" charset="-122"/>
                <a:cs typeface="Inter" pitchFamily="34" charset="-120"/>
              </a:rPr>
              <a:t>68.3% of users explored at least 3 hashtag collections per visit, averaging 14.7 minutes each. Aligns with previous findings (76.4% explore hashtag collections), with deeper engagement per collection this week.</a:t>
            </a:r>
            <a:endParaRPr lang="en-US" sz="1100" dirty="0"/>
          </a:p>
        </p:txBody>
      </p:sp>
      <p:sp>
        <p:nvSpPr>
          <p:cNvPr id="17" name="Text 14"/>
          <p:cNvSpPr/>
          <p:nvPr/>
        </p:nvSpPr>
        <p:spPr>
          <a:xfrm>
            <a:off x="7499152" y="6830139"/>
            <a:ext cx="1988582" cy="248483"/>
          </a:xfrm>
          <a:prstGeom prst="rect">
            <a:avLst/>
          </a:prstGeom>
          <a:noFill/>
          <a:ln/>
        </p:spPr>
        <p:txBody>
          <a:bodyPr wrap="none" lIns="0" tIns="0" rIns="0" bIns="0" rtlCol="0" anchor="t"/>
          <a:lstStyle/>
          <a:p>
            <a:pPr algn="l" indent="0" marL="0">
              <a:lnSpc>
                <a:spcPts val="1950"/>
              </a:lnSpc>
              <a:buNone/>
            </a:pPr>
            <a:endParaRPr lang="en-US" sz="1550" dirty="0"/>
          </a:p>
        </p:txBody>
      </p:sp>
      <p:sp>
        <p:nvSpPr>
          <p:cNvPr id="18" name="Text 15"/>
          <p:cNvSpPr/>
          <p:nvPr/>
        </p:nvSpPr>
        <p:spPr>
          <a:xfrm>
            <a:off x="7499152" y="7223165"/>
            <a:ext cx="1988582" cy="248483"/>
          </a:xfrm>
          <a:prstGeom prst="rect">
            <a:avLst/>
          </a:prstGeom>
          <a:noFill/>
          <a:ln/>
        </p:spPr>
        <p:txBody>
          <a:bodyPr wrap="none" lIns="0" tIns="0" rIns="0" bIns="0" rtlCol="0" anchor="t"/>
          <a:lstStyle/>
          <a:p>
            <a:pPr algn="l" indent="0" marL="0">
              <a:lnSpc>
                <a:spcPts val="1950"/>
              </a:lnSpc>
              <a:buNone/>
            </a:pPr>
            <a:endParaRPr lang="en-US" sz="15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16</Slides>
  <Notes>16</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16</vt:i4>
      </vt:variant>
    </vt:vector>
  </HeadingPairs>
  <TitlesOfParts>
    <vt:vector size="19"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2025-06-30T18:30:18Z</dcterms:created>
  <dcterms:modified xsi:type="dcterms:W3CDTF">2025-06-30T18:30:18Z</dcterms:modified>
</cp:coreProperties>
</file>